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9" r:id="rId30"/>
    <p:sldId id="283" r:id="rId31"/>
    <p:sldId id="284" r:id="rId32"/>
    <p:sldId id="285" r:id="rId33"/>
    <p:sldId id="286" r:id="rId34"/>
    <p:sldId id="287" r:id="rId35"/>
    <p:sldId id="288" r:id="rId36"/>
  </p:sldIdLst>
  <p:sldSz cx="18288000" cy="10287000"/>
  <p:notesSz cx="6858000" cy="9144000"/>
  <p:embeddedFontLst>
    <p:embeddedFont>
      <p:font typeface="Sansita Regular" panose="03060502030602020506"/>
      <p:regular r:id="rId40"/>
    </p:embeddedFont>
    <p:embeddedFont>
      <p:font typeface="Feel Free Playful"/>
      <p:regular r:id="rId41"/>
    </p:embeddedFont>
    <p:embeddedFont>
      <p:font typeface="Sansita Regular Bold" panose="03060602030702020506"/>
      <p:bold r:id="rId42"/>
    </p:embeddedFont>
    <p:embeddedFont>
      <p:font typeface="Arimo" panose="020B0604020202020204"/>
      <p:regular r:id="rId43"/>
    </p:embeddedFont>
    <p:embeddedFont>
      <p:font typeface="Calibri" panose="020F0502020204030204" charset="0"/>
      <p:regular r:id="rId44"/>
      <p:bold r:id="rId45"/>
      <p:italic r:id="rId46"/>
      <p:boldItalic r:id="rId47"/>
    </p:embeddedFont>
    <p:embeddedFont>
      <p:font typeface="Arimo Bold" panose="020B0704020202020204"/>
      <p:bold r:id="rId48"/>
    </p:embeddedFont>
    <p:embeddedFont>
      <p:font typeface="Varela Round" panose="000005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79"/>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font" Target="fonts/font10.fntdata"/><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9" Type="http://schemas.openxmlformats.org/officeDocument/2006/relationships/slideLayout" Target="../slideLayouts/slideLayout7.xml"/><Relationship Id="rId18" Type="http://schemas.openxmlformats.org/officeDocument/2006/relationships/image" Target="../media/image18.svg"/><Relationship Id="rId17" Type="http://schemas.openxmlformats.org/officeDocument/2006/relationships/image" Target="../media/image17.png"/><Relationship Id="rId16" Type="http://schemas.openxmlformats.org/officeDocument/2006/relationships/image" Target="../media/image16.svg"/><Relationship Id="rId15" Type="http://schemas.openxmlformats.org/officeDocument/2006/relationships/image" Target="../media/image15.png"/><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8.svg"/><Relationship Id="rId17" Type="http://schemas.openxmlformats.org/officeDocument/2006/relationships/slideLayout" Target="../slideLayouts/slideLayout7.xml"/><Relationship Id="rId16" Type="http://schemas.openxmlformats.org/officeDocument/2006/relationships/image" Target="../media/image34.svg"/><Relationship Id="rId15" Type="http://schemas.openxmlformats.org/officeDocument/2006/relationships/image" Target="../media/image33.png"/><Relationship Id="rId14" Type="http://schemas.openxmlformats.org/officeDocument/2006/relationships/image" Target="../media/image4.svg"/><Relationship Id="rId13" Type="http://schemas.openxmlformats.org/officeDocument/2006/relationships/image" Target="../media/image3.png"/><Relationship Id="rId12" Type="http://schemas.openxmlformats.org/officeDocument/2006/relationships/image" Target="../media/image32.svg"/><Relationship Id="rId11" Type="http://schemas.openxmlformats.org/officeDocument/2006/relationships/image" Target="../media/image31.png"/><Relationship Id="rId10" Type="http://schemas.openxmlformats.org/officeDocument/2006/relationships/image" Target="../media/image30.svg"/><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18.svg"/><Relationship Id="rId13" Type="http://schemas.openxmlformats.org/officeDocument/2006/relationships/image" Target="../media/image41.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12.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18.svg"/><Relationship Id="rId13" Type="http://schemas.openxmlformats.org/officeDocument/2006/relationships/image" Target="../media/image41.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6" Type="http://schemas.openxmlformats.org/officeDocument/2006/relationships/slideLayout" Target="../slideLayouts/slideLayout7.xml"/><Relationship Id="rId15" Type="http://schemas.openxmlformats.org/officeDocument/2006/relationships/image" Target="../media/image42.png"/><Relationship Id="rId14" Type="http://schemas.openxmlformats.org/officeDocument/2006/relationships/image" Target="../media/image18.svg"/><Relationship Id="rId13" Type="http://schemas.openxmlformats.org/officeDocument/2006/relationships/image" Target="../media/image41.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6" Type="http://schemas.openxmlformats.org/officeDocument/2006/relationships/slideLayout" Target="../slideLayouts/slideLayout7.xml"/><Relationship Id="rId15" Type="http://schemas.openxmlformats.org/officeDocument/2006/relationships/image" Target="../media/image43.png"/><Relationship Id="rId14" Type="http://schemas.openxmlformats.org/officeDocument/2006/relationships/image" Target="../media/image18.svg"/><Relationship Id="rId13" Type="http://schemas.openxmlformats.org/officeDocument/2006/relationships/image" Target="../media/image41.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44.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47.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48.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49.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 Id="rId3" Type="http://schemas.openxmlformats.org/officeDocument/2006/relationships/image" Target="../media/image7.png"/><Relationship Id="rId21" Type="http://schemas.openxmlformats.org/officeDocument/2006/relationships/slideLayout" Target="../slideLayouts/slideLayout7.xml"/><Relationship Id="rId20" Type="http://schemas.openxmlformats.org/officeDocument/2006/relationships/image" Target="../media/image26.svg"/><Relationship Id="rId2" Type="http://schemas.openxmlformats.org/officeDocument/2006/relationships/image" Target="../media/image6.svg"/><Relationship Id="rId19" Type="http://schemas.openxmlformats.org/officeDocument/2006/relationships/image" Target="../media/image25.png"/><Relationship Id="rId18" Type="http://schemas.openxmlformats.org/officeDocument/2006/relationships/image" Target="../media/image24.svg"/><Relationship Id="rId17" Type="http://schemas.openxmlformats.org/officeDocument/2006/relationships/image" Target="../media/image23.png"/><Relationship Id="rId16" Type="http://schemas.openxmlformats.org/officeDocument/2006/relationships/image" Target="../media/image22.svg"/><Relationship Id="rId15" Type="http://schemas.openxmlformats.org/officeDocument/2006/relationships/image" Target="../media/image21.png"/><Relationship Id="rId14" Type="http://schemas.openxmlformats.org/officeDocument/2006/relationships/image" Target="../media/image18.svg"/><Relationship Id="rId13" Type="http://schemas.openxmlformats.org/officeDocument/2006/relationships/image" Target="../media/image17.png"/><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media/image14.sv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50.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52.png"/><Relationship Id="rId13" Type="http://schemas.openxmlformats.org/officeDocument/2006/relationships/image" Target="../media/image51.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54.png"/><Relationship Id="rId13" Type="http://schemas.openxmlformats.org/officeDocument/2006/relationships/image" Target="../media/image53.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55.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56.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57.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58.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59.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60.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4" Type="http://schemas.openxmlformats.org/officeDocument/2006/relationships/slideLayout" Target="../slideLayouts/slideLayout7.xml"/><Relationship Id="rId13" Type="http://schemas.openxmlformats.org/officeDocument/2006/relationships/image" Target="../media/image61.png"/><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18.svg"/><Relationship Id="rId13" Type="http://schemas.openxmlformats.org/officeDocument/2006/relationships/image" Target="../media/image17.png"/><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media/image14.sv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3" Type="http://schemas.openxmlformats.org/officeDocument/2006/relationships/slideLayout" Target="../slideLayouts/slideLayout7.xml"/><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3" Type="http://schemas.openxmlformats.org/officeDocument/2006/relationships/slideLayout" Target="../slideLayouts/slideLayout7.xml"/><Relationship Id="rId12" Type="http://schemas.openxmlformats.org/officeDocument/2006/relationships/image" Target="../media/image20.svg"/><Relationship Id="rId11" Type="http://schemas.openxmlformats.org/officeDocument/2006/relationships/image" Target="../media/image40.png"/><Relationship Id="rId10" Type="http://schemas.openxmlformats.org/officeDocument/2006/relationships/image" Target="../media/image14.sv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1" Type="http://schemas.openxmlformats.org/officeDocument/2006/relationships/slideLayout" Target="../slideLayouts/slideLayout7.xml"/><Relationship Id="rId10" Type="http://schemas.openxmlformats.org/officeDocument/2006/relationships/image" Target="../media/image14.sv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svg"/><Relationship Id="rId7" Type="http://schemas.openxmlformats.org/officeDocument/2006/relationships/image" Target="../media/image38.png"/><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6.svg"/><Relationship Id="rId11" Type="http://schemas.openxmlformats.org/officeDocument/2006/relationships/slideLayout" Target="../slideLayouts/slideLayout7.xml"/><Relationship Id="rId10" Type="http://schemas.openxmlformats.org/officeDocument/2006/relationships/image" Target="../media/image14.svg"/><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8.svg"/><Relationship Id="rId7" Type="http://schemas.openxmlformats.org/officeDocument/2006/relationships/image" Target="../media/image36.png"/><Relationship Id="rId6" Type="http://schemas.openxmlformats.org/officeDocument/2006/relationships/image" Target="../media/image6.svg"/><Relationship Id="rId5" Type="http://schemas.openxmlformats.org/officeDocument/2006/relationships/image" Target="../media/image35.png"/><Relationship Id="rId4" Type="http://schemas.openxmlformats.org/officeDocument/2006/relationships/image" Target="../media/image4.svg"/><Relationship Id="rId3" Type="http://schemas.openxmlformats.org/officeDocument/2006/relationships/image" Target="../media/image38.png"/><Relationship Id="rId2" Type="http://schemas.openxmlformats.org/officeDocument/2006/relationships/image" Target="../media/image2.svg"/><Relationship Id="rId19" Type="http://schemas.openxmlformats.org/officeDocument/2006/relationships/slideLayout" Target="../slideLayouts/slideLayout7.xml"/><Relationship Id="rId18" Type="http://schemas.openxmlformats.org/officeDocument/2006/relationships/image" Target="../media/image18.svg"/><Relationship Id="rId17" Type="http://schemas.openxmlformats.org/officeDocument/2006/relationships/image" Target="../media/image41.png"/><Relationship Id="rId16" Type="http://schemas.openxmlformats.org/officeDocument/2006/relationships/image" Target="../media/image16.svg"/><Relationship Id="rId15" Type="http://schemas.openxmlformats.org/officeDocument/2006/relationships/image" Target="../media/image64.png"/><Relationship Id="rId14" Type="http://schemas.openxmlformats.org/officeDocument/2006/relationships/image" Target="../media/image14.svg"/><Relationship Id="rId13" Type="http://schemas.openxmlformats.org/officeDocument/2006/relationships/image" Target="../media/image39.png"/><Relationship Id="rId12" Type="http://schemas.openxmlformats.org/officeDocument/2006/relationships/image" Target="../media/image12.svg"/><Relationship Id="rId11" Type="http://schemas.openxmlformats.org/officeDocument/2006/relationships/image" Target="../media/image63.png"/><Relationship Id="rId10" Type="http://schemas.openxmlformats.org/officeDocument/2006/relationships/image" Target="../media/image10.sv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8.svg"/><Relationship Id="rId17" Type="http://schemas.openxmlformats.org/officeDocument/2006/relationships/slideLayout" Target="../slideLayouts/slideLayout7.xml"/><Relationship Id="rId16" Type="http://schemas.openxmlformats.org/officeDocument/2006/relationships/image" Target="../media/image34.svg"/><Relationship Id="rId15" Type="http://schemas.openxmlformats.org/officeDocument/2006/relationships/image" Target="../media/image33.png"/><Relationship Id="rId14" Type="http://schemas.openxmlformats.org/officeDocument/2006/relationships/image" Target="../media/image4.svg"/><Relationship Id="rId13" Type="http://schemas.openxmlformats.org/officeDocument/2006/relationships/image" Target="../media/image3.png"/><Relationship Id="rId12" Type="http://schemas.openxmlformats.org/officeDocument/2006/relationships/image" Target="../media/image32.svg"/><Relationship Id="rId11" Type="http://schemas.openxmlformats.org/officeDocument/2006/relationships/image" Target="../media/image31.png"/><Relationship Id="rId10" Type="http://schemas.openxmlformats.org/officeDocument/2006/relationships/image" Target="../media/image30.svg"/><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18.svg"/><Relationship Id="rId13" Type="http://schemas.openxmlformats.org/officeDocument/2006/relationships/image" Target="../media/image17.png"/><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media/image14.sv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18.svg"/><Relationship Id="rId13" Type="http://schemas.openxmlformats.org/officeDocument/2006/relationships/image" Target="../media/image17.png"/><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media/image14.sv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18.svg"/><Relationship Id="rId13" Type="http://schemas.openxmlformats.org/officeDocument/2006/relationships/image" Target="../media/image17.png"/><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media/image14.sv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18.svg"/><Relationship Id="rId13" Type="http://schemas.openxmlformats.org/officeDocument/2006/relationships/image" Target="../media/image17.png"/><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media/image14.sv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8.svg"/><Relationship Id="rId17" Type="http://schemas.openxmlformats.org/officeDocument/2006/relationships/slideLayout" Target="../slideLayouts/slideLayout7.xml"/><Relationship Id="rId16" Type="http://schemas.openxmlformats.org/officeDocument/2006/relationships/image" Target="../media/image34.svg"/><Relationship Id="rId15" Type="http://schemas.openxmlformats.org/officeDocument/2006/relationships/image" Target="../media/image33.png"/><Relationship Id="rId14" Type="http://schemas.openxmlformats.org/officeDocument/2006/relationships/image" Target="../media/image4.svg"/><Relationship Id="rId13" Type="http://schemas.openxmlformats.org/officeDocument/2006/relationships/image" Target="../media/image3.png"/><Relationship Id="rId12" Type="http://schemas.openxmlformats.org/officeDocument/2006/relationships/image" Target="../media/image32.svg"/><Relationship Id="rId11" Type="http://schemas.openxmlformats.org/officeDocument/2006/relationships/image" Target="../media/image31.png"/><Relationship Id="rId10" Type="http://schemas.openxmlformats.org/officeDocument/2006/relationships/image" Target="../media/image30.sv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a:off x="3557807" y="6614280"/>
            <a:ext cx="17105364" cy="14492909"/>
          </a:xfrm>
          <a:custGeom>
            <a:avLst/>
            <a:gdLst/>
            <a:ahLst/>
            <a:cxnLst/>
            <a:rect l="l" t="t" r="r" b="b"/>
            <a:pathLst>
              <a:path w="17105364" h="14492909">
                <a:moveTo>
                  <a:pt x="0" y="0"/>
                </a:moveTo>
                <a:lnTo>
                  <a:pt x="17105364" y="0"/>
                </a:lnTo>
                <a:lnTo>
                  <a:pt x="17105364" y="14492908"/>
                </a:lnTo>
                <a:lnTo>
                  <a:pt x="0" y="1449290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030927">
            <a:off x="-693248" y="624643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361906">
            <a:off x="14819990" y="-73836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9708709">
            <a:off x="-4002920"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34124" y="4394111"/>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028700" y="3639709"/>
            <a:ext cx="2166042" cy="1882487"/>
          </a:xfrm>
          <a:custGeom>
            <a:avLst/>
            <a:gdLst/>
            <a:ahLst/>
            <a:cxnLst/>
            <a:rect l="l" t="t" r="r" b="b"/>
            <a:pathLst>
              <a:path w="2166042" h="1882487">
                <a:moveTo>
                  <a:pt x="0" y="0"/>
                </a:moveTo>
                <a:lnTo>
                  <a:pt x="2166042" y="0"/>
                </a:lnTo>
                <a:lnTo>
                  <a:pt x="2166042" y="1882487"/>
                </a:lnTo>
                <a:lnTo>
                  <a:pt x="0" y="18824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7320308" y="-2059745"/>
            <a:ext cx="4212092" cy="3562532"/>
          </a:xfrm>
          <a:custGeom>
            <a:avLst/>
            <a:gdLst/>
            <a:ahLst/>
            <a:cxnLst/>
            <a:rect l="l" t="t" r="r" b="b"/>
            <a:pathLst>
              <a:path w="4212092" h="3562532">
                <a:moveTo>
                  <a:pt x="0" y="0"/>
                </a:moveTo>
                <a:lnTo>
                  <a:pt x="4212092" y="0"/>
                </a:lnTo>
                <a:lnTo>
                  <a:pt x="4212092" y="3562533"/>
                </a:lnTo>
                <a:lnTo>
                  <a:pt x="0" y="35625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TextBox 11"/>
          <p:cNvSpPr txBox="1"/>
          <p:nvPr/>
        </p:nvSpPr>
        <p:spPr>
          <a:xfrm>
            <a:off x="3922967" y="5267108"/>
            <a:ext cx="11280447" cy="1861636"/>
          </a:xfrm>
          <a:prstGeom prst="rect">
            <a:avLst/>
          </a:prstGeom>
        </p:spPr>
        <p:txBody>
          <a:bodyPr lIns="0" tIns="0" rIns="0" bIns="0" rtlCol="0" anchor="t">
            <a:spAutoFit/>
          </a:bodyPr>
          <a:lstStyle/>
          <a:p>
            <a:pPr marL="0" lvl="0" indent="0" algn="ctr">
              <a:lnSpc>
                <a:spcPts val="7485"/>
              </a:lnSpc>
              <a:spcBef>
                <a:spcPct val="0"/>
              </a:spcBef>
            </a:pPr>
            <a:r>
              <a:rPr lang="en-US" sz="4990" spc="149">
                <a:solidFill>
                  <a:srgbClr val="3F3E3A"/>
                </a:solidFill>
                <a:latin typeface="Sansita Regular" panose="03060502030602020506"/>
                <a:ea typeface="Sansita Regular" panose="03060502030602020506"/>
                <a:cs typeface="Sansita Regular" panose="03060502030602020506"/>
                <a:sym typeface="Sansita Regular" panose="03060502030602020506"/>
              </a:rPr>
              <a:t>Tên đề tài: Website bán cây cảnh trực tuyến</a:t>
            </a:r>
            <a:endParaRPr lang="en-US" sz="4990" spc="149">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2" name="TextBox 12"/>
          <p:cNvSpPr txBox="1"/>
          <p:nvPr/>
        </p:nvSpPr>
        <p:spPr>
          <a:xfrm>
            <a:off x="4570055" y="3620497"/>
            <a:ext cx="9427958" cy="1365139"/>
          </a:xfrm>
          <a:prstGeom prst="rect">
            <a:avLst/>
          </a:prstGeom>
        </p:spPr>
        <p:txBody>
          <a:bodyPr lIns="0" tIns="0" rIns="0" bIns="0" rtlCol="0" anchor="t">
            <a:spAutoFit/>
          </a:bodyPr>
          <a:lstStyle/>
          <a:p>
            <a:pPr marL="0" lvl="0" indent="0" algn="ctr">
              <a:lnSpc>
                <a:spcPts val="10700"/>
              </a:lnSpc>
              <a:spcBef>
                <a:spcPct val="0"/>
              </a:spcBef>
            </a:pPr>
            <a:r>
              <a:rPr lang="en-US" sz="8920" spc="89">
                <a:solidFill>
                  <a:srgbClr val="3F3E3A"/>
                </a:solidFill>
                <a:latin typeface="Sansita Regular" panose="03060502030602020506"/>
                <a:ea typeface="Sansita Regular" panose="03060502030602020506"/>
                <a:cs typeface="Sansita Regular" panose="03060502030602020506"/>
                <a:sym typeface="Sansita Regular" panose="03060502030602020506"/>
              </a:rPr>
              <a:t>LẬP TRÌNH WEB</a:t>
            </a:r>
            <a:endParaRPr lang="en-US" sz="8920" spc="89">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3" name="TextBox 13"/>
          <p:cNvSpPr txBox="1"/>
          <p:nvPr/>
        </p:nvSpPr>
        <p:spPr>
          <a:xfrm>
            <a:off x="4022647" y="2142887"/>
            <a:ext cx="11081086" cy="1048985"/>
          </a:xfrm>
          <a:prstGeom prst="rect">
            <a:avLst/>
          </a:prstGeom>
        </p:spPr>
        <p:txBody>
          <a:bodyPr lIns="0" tIns="0" rIns="0" bIns="0" rtlCol="0" anchor="t">
            <a:spAutoFit/>
          </a:bodyPr>
          <a:lstStyle/>
          <a:p>
            <a:pPr marL="0" lvl="0" indent="0" algn="ctr">
              <a:lnSpc>
                <a:spcPts val="8210"/>
              </a:lnSpc>
              <a:spcBef>
                <a:spcPct val="0"/>
              </a:spcBef>
            </a:pPr>
            <a:r>
              <a:rPr lang="en-US" sz="6840" spc="205">
                <a:solidFill>
                  <a:srgbClr val="3F3E3A"/>
                </a:solidFill>
                <a:latin typeface="Sansita Regular" panose="03060502030602020506"/>
                <a:ea typeface="Sansita Regular" panose="03060502030602020506"/>
                <a:cs typeface="Sansita Regular" panose="03060502030602020506"/>
                <a:sym typeface="Sansita Regular" panose="03060502030602020506"/>
              </a:rPr>
              <a:t>BÁO CÁO ĐỒ ÁN MÔN HỌC</a:t>
            </a:r>
            <a:endParaRPr lang="en-US" sz="6840" spc="205">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4" name="Freeform 14"/>
          <p:cNvSpPr/>
          <p:nvPr/>
        </p:nvSpPr>
        <p:spPr>
          <a:xfrm>
            <a:off x="485837" y="-1518650"/>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Freeform 15"/>
          <p:cNvSpPr/>
          <p:nvPr/>
        </p:nvSpPr>
        <p:spPr>
          <a:xfrm>
            <a:off x="10230204" y="7830868"/>
            <a:ext cx="4527591" cy="4527591"/>
          </a:xfrm>
          <a:custGeom>
            <a:avLst/>
            <a:gdLst/>
            <a:ahLst/>
            <a:cxnLst/>
            <a:rect l="l" t="t" r="r" b="b"/>
            <a:pathLst>
              <a:path w="4527591" h="4527591">
                <a:moveTo>
                  <a:pt x="0" y="0"/>
                </a:moveTo>
                <a:lnTo>
                  <a:pt x="4527590" y="0"/>
                </a:lnTo>
                <a:lnTo>
                  <a:pt x="4527590" y="4527591"/>
                </a:lnTo>
                <a:lnTo>
                  <a:pt x="0" y="452759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001377" y="8021562"/>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4819990" y="-73836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8606696">
            <a:off x="-1796921" y="5917881"/>
            <a:ext cx="4285331" cy="5101584"/>
          </a:xfrm>
          <a:custGeom>
            <a:avLst/>
            <a:gdLst/>
            <a:ahLst/>
            <a:cxnLst/>
            <a:rect l="l" t="t" r="r" b="b"/>
            <a:pathLst>
              <a:path w="4285331" h="5101584">
                <a:moveTo>
                  <a:pt x="0" y="0"/>
                </a:moveTo>
                <a:lnTo>
                  <a:pt x="4285330" y="0"/>
                </a:lnTo>
                <a:lnTo>
                  <a:pt x="4285330" y="5101585"/>
                </a:lnTo>
                <a:lnTo>
                  <a:pt x="0" y="51015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048725" y="1611174"/>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TextBox 12"/>
          <p:cNvSpPr txBox="1"/>
          <p:nvPr/>
        </p:nvSpPr>
        <p:spPr>
          <a:xfrm>
            <a:off x="4541945" y="1127152"/>
            <a:ext cx="8934676" cy="1106974"/>
          </a:xfrm>
          <a:prstGeom prst="rect">
            <a:avLst/>
          </a:prstGeom>
        </p:spPr>
        <p:txBody>
          <a:bodyPr lIns="0" tIns="0" rIns="0" bIns="0" rtlCol="0" anchor="t">
            <a:spAutoFit/>
          </a:bodyPr>
          <a:lstStyle/>
          <a:p>
            <a:pPr marL="0" lvl="0" indent="0" algn="ctr">
              <a:lnSpc>
                <a:spcPts val="8525"/>
              </a:lnSpc>
            </a:pPr>
            <a:r>
              <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rPr>
              <a:t>PHÂN TÍCH HỆ THỐNG</a:t>
            </a:r>
            <a:endPar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3" name="TextBox 13"/>
          <p:cNvSpPr txBox="1"/>
          <p:nvPr/>
        </p:nvSpPr>
        <p:spPr>
          <a:xfrm>
            <a:off x="2510155" y="2705100"/>
            <a:ext cx="7174230" cy="666115"/>
          </a:xfrm>
          <a:prstGeom prst="rect">
            <a:avLst/>
          </a:prstGeom>
        </p:spPr>
        <p:txBody>
          <a:bodyPr wrap="square" lIns="0" tIns="0" rIns="0" bIns="0" rtlCol="0" anchor="t">
            <a:spAutoFit/>
          </a:bodyPr>
          <a:lstStyle/>
          <a:p>
            <a:pPr algn="ctr">
              <a:lnSpc>
                <a:spcPts val="5195"/>
              </a:lnSpc>
              <a:spcBef>
                <a:spcPct val="0"/>
              </a:spcBef>
            </a:pPr>
            <a:r>
              <a:rPr lang="en-US" sz="468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rPr>
              <a:t>YÊU CẦU CHỨC NĂNG</a:t>
            </a:r>
            <a:endParaRPr lang="en-US" sz="468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endParaRPr>
          </a:p>
        </p:txBody>
      </p:sp>
      <p:sp>
        <p:nvSpPr>
          <p:cNvPr id="14" name="TextBox 14"/>
          <p:cNvSpPr txBox="1"/>
          <p:nvPr/>
        </p:nvSpPr>
        <p:spPr>
          <a:xfrm>
            <a:off x="3223260" y="3395980"/>
            <a:ext cx="6308725" cy="608965"/>
          </a:xfrm>
          <a:prstGeom prst="rect">
            <a:avLst/>
          </a:prstGeom>
        </p:spPr>
        <p:txBody>
          <a:bodyPr wrap="square" lIns="0" tIns="0" rIns="0" bIns="0" rtlCol="0" anchor="t">
            <a:spAutoFit/>
          </a:bodyPr>
          <a:lstStyle/>
          <a:p>
            <a:pPr algn="ctr">
              <a:lnSpc>
                <a:spcPts val="4750"/>
              </a:lnSpc>
              <a:spcBef>
                <a:spcPct val="0"/>
              </a:spcBef>
            </a:pPr>
            <a:r>
              <a:rPr lang="en-US" sz="4280">
                <a:solidFill>
                  <a:srgbClr val="3F3E3A"/>
                </a:solidFill>
                <a:latin typeface="Sansita Regular" panose="03060502030602020506"/>
                <a:ea typeface="Sansita Regular" panose="03060502030602020506"/>
                <a:cs typeface="Sansita Regular" panose="03060502030602020506"/>
                <a:sym typeface="Sansita Regular" panose="03060502030602020506"/>
              </a:rPr>
              <a:t>Đối với quản trị viên</a:t>
            </a:r>
            <a:endParaRPr lang="en-US" sz="4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5" name="TextBox 15"/>
          <p:cNvSpPr txBox="1"/>
          <p:nvPr/>
        </p:nvSpPr>
        <p:spPr>
          <a:xfrm>
            <a:off x="2658389" y="4149498"/>
            <a:ext cx="13620768" cy="4719347"/>
          </a:xfrm>
          <a:prstGeom prst="rect">
            <a:avLst/>
          </a:prstGeom>
        </p:spPr>
        <p:txBody>
          <a:bodyPr lIns="0" tIns="0" rIns="0" bIns="0" rtlCol="0" anchor="t">
            <a:spAutoFit/>
          </a:bodyPr>
          <a:lstStyle/>
          <a:p>
            <a:pPr marL="881380" lvl="1" indent="-440690" algn="l">
              <a:lnSpc>
                <a:spcPts val="5385"/>
              </a:lnSpc>
              <a:buFont typeface="Arial" panose="020B0604020202020204"/>
              <a:buChar char="•"/>
            </a:pPr>
            <a:r>
              <a:rPr lang="en-US" sz="4080">
                <a:solidFill>
                  <a:srgbClr val="3F3E3A"/>
                </a:solidFill>
                <a:latin typeface="Sansita Regular" panose="03060502030602020506"/>
                <a:ea typeface="Sansita Regular" panose="03060502030602020506"/>
                <a:cs typeface="Sansita Regular" panose="03060502030602020506"/>
                <a:sym typeface="Sansita Regular" panose="03060502030602020506"/>
              </a:rPr>
              <a:t>Q</a:t>
            </a:r>
            <a:r>
              <a:rPr lang="en-US" sz="4080">
                <a:solidFill>
                  <a:srgbClr val="3F3E3A"/>
                </a:solidFill>
                <a:latin typeface="Sansita Regular" panose="03060502030602020506"/>
                <a:ea typeface="Sansita Regular" panose="03060502030602020506"/>
                <a:cs typeface="Sansita Regular" panose="03060502030602020506"/>
                <a:sym typeface="Sansita Regular" panose="03060502030602020506"/>
              </a:rPr>
              <a:t>uản lý sản phẩm: Thêm, sửa, xóa thông tin cây cảnh.</a:t>
            </a:r>
            <a:endParaRPr lang="en-US" sz="40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881380" lvl="1" indent="-440690" algn="l">
              <a:lnSpc>
                <a:spcPts val="5385"/>
              </a:lnSpc>
              <a:buFont typeface="Arial" panose="020B0604020202020204"/>
              <a:buChar char="•"/>
            </a:pPr>
            <a:r>
              <a:rPr lang="en-US" sz="4080">
                <a:solidFill>
                  <a:srgbClr val="3F3E3A"/>
                </a:solidFill>
                <a:latin typeface="Sansita Regular" panose="03060502030602020506"/>
                <a:ea typeface="Sansita Regular" panose="03060502030602020506"/>
                <a:cs typeface="Sansita Regular" panose="03060502030602020506"/>
                <a:sym typeface="Sansita Regular" panose="03060502030602020506"/>
              </a:rPr>
              <a:t>Quản lý đơn hàng: Xác nhận, hủy, hoặc hoàn thành đơn hàng.</a:t>
            </a:r>
            <a:endParaRPr lang="en-US" sz="40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881380" lvl="1" indent="-440690" algn="l">
              <a:lnSpc>
                <a:spcPts val="5385"/>
              </a:lnSpc>
              <a:buFont typeface="Arial" panose="020B0604020202020204"/>
              <a:buChar char="•"/>
            </a:pPr>
            <a:r>
              <a:rPr lang="en-US" sz="4080">
                <a:solidFill>
                  <a:srgbClr val="3F3E3A"/>
                </a:solidFill>
                <a:latin typeface="Sansita Regular" panose="03060502030602020506"/>
                <a:ea typeface="Sansita Regular" panose="03060502030602020506"/>
                <a:cs typeface="Sansita Regular" panose="03060502030602020506"/>
                <a:sym typeface="Sansita Regular" panose="03060502030602020506"/>
              </a:rPr>
              <a:t>Báo cáo thống kê: Xem báo cáo doanh thu, sản phẩm bán chạy, và hành vi khách hàng.</a:t>
            </a:r>
            <a:endParaRPr lang="en-US" sz="40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881380" lvl="1" indent="-440690" algn="l">
              <a:lnSpc>
                <a:spcPts val="5385"/>
              </a:lnSpc>
              <a:buFont typeface="Arial" panose="020B0604020202020204"/>
              <a:buChar char="•"/>
            </a:pPr>
            <a:r>
              <a:rPr lang="en-US" sz="4080">
                <a:solidFill>
                  <a:srgbClr val="3F3E3A"/>
                </a:solidFill>
                <a:latin typeface="Sansita Regular" panose="03060502030602020506"/>
                <a:ea typeface="Sansita Regular" panose="03060502030602020506"/>
                <a:cs typeface="Sansita Regular" panose="03060502030602020506"/>
                <a:sym typeface="Sansita Regular" panose="03060502030602020506"/>
              </a:rPr>
              <a:t>Quản lý khách hàng: Xem và chỉnh sửa thông tin khách hàng, theo dõi lịch sử mua hàng.</a:t>
            </a:r>
            <a:endParaRPr lang="en-US" sz="40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203060" y="456272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922982" y="-1522092"/>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8606696">
            <a:off x="-1976553" y="6300687"/>
            <a:ext cx="4285331" cy="5101584"/>
          </a:xfrm>
          <a:custGeom>
            <a:avLst/>
            <a:gdLst/>
            <a:ahLst/>
            <a:cxnLst/>
            <a:rect l="l" t="t" r="r" b="b"/>
            <a:pathLst>
              <a:path w="4285331" h="5101584">
                <a:moveTo>
                  <a:pt x="0" y="0"/>
                </a:moveTo>
                <a:lnTo>
                  <a:pt x="4285330" y="0"/>
                </a:lnTo>
                <a:lnTo>
                  <a:pt x="4285330" y="5101585"/>
                </a:lnTo>
                <a:lnTo>
                  <a:pt x="0" y="51015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66112" y="253547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4257479" y="1127152"/>
            <a:ext cx="8934676" cy="1106974"/>
          </a:xfrm>
          <a:prstGeom prst="rect">
            <a:avLst/>
          </a:prstGeom>
        </p:spPr>
        <p:txBody>
          <a:bodyPr lIns="0" tIns="0" rIns="0" bIns="0" rtlCol="0" anchor="t">
            <a:spAutoFit/>
          </a:bodyPr>
          <a:lstStyle/>
          <a:p>
            <a:pPr marL="0" lvl="0" indent="0" algn="ctr">
              <a:lnSpc>
                <a:spcPts val="8525"/>
              </a:lnSpc>
            </a:pPr>
            <a:r>
              <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rPr>
              <a:t>CÔNG NGHỆ SỬ DỤNG</a:t>
            </a:r>
            <a:endPar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3" name="TextBox 13"/>
          <p:cNvSpPr txBox="1"/>
          <p:nvPr/>
        </p:nvSpPr>
        <p:spPr>
          <a:xfrm>
            <a:off x="2239867" y="2630968"/>
            <a:ext cx="13808265" cy="5487867"/>
          </a:xfrm>
          <a:prstGeom prst="rect">
            <a:avLst/>
          </a:prstGeom>
        </p:spPr>
        <p:txBody>
          <a:bodyPr lIns="0" tIns="0" rIns="0" bIns="0" rtlCol="0" anchor="t">
            <a:spAutoFit/>
          </a:bodyPr>
          <a:lstStyle/>
          <a:p>
            <a:pPr marL="779145" lvl="1" indent="-389255" algn="just">
              <a:lnSpc>
                <a:spcPts val="6350"/>
              </a:lnSpc>
              <a:buFont typeface="Arial" panose="020B0604020202020204"/>
              <a:buChar char="•"/>
            </a:pPr>
            <a:r>
              <a:rPr lang="en-US" sz="361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rPr>
              <a:t>Kiến thức nền tảng</a:t>
            </a:r>
            <a:endParaRPr lang="en-US" sz="361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endParaRPr>
          </a:p>
          <a:p>
            <a:pPr algn="just">
              <a:lnSpc>
                <a:spcPts val="6350"/>
              </a:lnSpc>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                      </a:t>
            </a: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HTML: Tạo cấu trúc và nội dung trang web.</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just">
              <a:lnSpc>
                <a:spcPts val="6350"/>
              </a:lnSpc>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                     </a:t>
            </a: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CSS: Thiết kế giao diện, bố cục .</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just">
              <a:lnSpc>
                <a:spcPts val="6350"/>
              </a:lnSpc>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                     JavaScript: Tạo các tính năng tương tác động với người dùng.</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just">
              <a:lnSpc>
                <a:spcPts val="6350"/>
              </a:lnSpc>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                     </a:t>
            </a: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PHP: </a:t>
            </a: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Xử lý logic, tạo nội dung động phía server.</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just">
              <a:lnSpc>
                <a:spcPts val="6350"/>
              </a:lnSpc>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                     </a:t>
            </a: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MySQL: Quản lý dữ liệu .</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just">
              <a:lnSpc>
                <a:spcPts val="5835"/>
              </a:lnSpc>
            </a:p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203060" y="456272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922982" y="-1522092"/>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8606696">
            <a:off x="-1976553" y="6300687"/>
            <a:ext cx="4285331" cy="5101584"/>
          </a:xfrm>
          <a:custGeom>
            <a:avLst/>
            <a:gdLst/>
            <a:ahLst/>
            <a:cxnLst/>
            <a:rect l="l" t="t" r="r" b="b"/>
            <a:pathLst>
              <a:path w="4285331" h="5101584">
                <a:moveTo>
                  <a:pt x="0" y="0"/>
                </a:moveTo>
                <a:lnTo>
                  <a:pt x="4285330" y="0"/>
                </a:lnTo>
                <a:lnTo>
                  <a:pt x="4285330" y="5101585"/>
                </a:lnTo>
                <a:lnTo>
                  <a:pt x="0" y="51015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66112" y="253547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4257479" y="1127152"/>
            <a:ext cx="8934676" cy="1106974"/>
          </a:xfrm>
          <a:prstGeom prst="rect">
            <a:avLst/>
          </a:prstGeom>
        </p:spPr>
        <p:txBody>
          <a:bodyPr lIns="0" tIns="0" rIns="0" bIns="0" rtlCol="0" anchor="t">
            <a:spAutoFit/>
          </a:bodyPr>
          <a:lstStyle/>
          <a:p>
            <a:pPr marL="0" lvl="0" indent="0" algn="ctr">
              <a:lnSpc>
                <a:spcPts val="8525"/>
              </a:lnSpc>
            </a:pPr>
            <a:r>
              <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rPr>
              <a:t>CÔNG NGHỆ SỬ DỤNG</a:t>
            </a:r>
            <a:endPar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3" name="TextBox 13"/>
          <p:cNvSpPr txBox="1"/>
          <p:nvPr/>
        </p:nvSpPr>
        <p:spPr>
          <a:xfrm>
            <a:off x="2165859" y="2716693"/>
            <a:ext cx="13871312" cy="4040066"/>
          </a:xfrm>
          <a:prstGeom prst="rect">
            <a:avLst/>
          </a:prstGeom>
        </p:spPr>
        <p:txBody>
          <a:bodyPr lIns="0" tIns="0" rIns="0" bIns="0" rtlCol="0" anchor="t">
            <a:spAutoFit/>
          </a:bodyPr>
          <a:lstStyle/>
          <a:p>
            <a:pPr marL="779145" lvl="1" indent="-389255" algn="just">
              <a:lnSpc>
                <a:spcPts val="5410"/>
              </a:lnSpc>
              <a:buFont typeface="Arial" panose="020B0604020202020204"/>
              <a:buChar char="•"/>
            </a:pPr>
            <a:r>
              <a:rPr lang="en-US" sz="361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rPr>
              <a:t>Mô hình website:</a:t>
            </a:r>
            <a:endParaRPr lang="en-US" sz="361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endParaRPr>
          </a:p>
          <a:p>
            <a:pPr algn="l">
              <a:lnSpc>
                <a:spcPts val="5410"/>
              </a:lnSpc>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    Website sử dụng mô hình MVC (</a:t>
            </a: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Model-View-Controller):</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l">
              <a:lnSpc>
                <a:spcPts val="5410"/>
              </a:lnSpc>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     - Model: Xử lý dữ liệu, kết nối My</a:t>
            </a: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SQL .</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l">
              <a:lnSpc>
                <a:spcPts val="5410"/>
              </a:lnSpc>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     - </a:t>
            </a: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View: Giao diện người dùng</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l">
              <a:lnSpc>
                <a:spcPts val="5410"/>
              </a:lnSpc>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     - </a:t>
            </a: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Controller: Điều phối logic,</a:t>
            </a: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 xử lý </a:t>
            </a: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yêu cầu</a:t>
            </a:r>
            <a:r>
              <a:rPr lang="en-US" sz="361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rPr>
              <a:t>.</a:t>
            </a:r>
            <a:endParaRPr lang="en-US" sz="361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endParaRPr>
          </a:p>
          <a:p>
            <a:pPr algn="just">
              <a:lnSpc>
                <a:spcPts val="4970"/>
              </a:lnSpc>
            </a:p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203060" y="456272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922982" y="-1522092"/>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8606696">
            <a:off x="-1976553" y="6300687"/>
            <a:ext cx="4285331" cy="5101584"/>
          </a:xfrm>
          <a:custGeom>
            <a:avLst/>
            <a:gdLst/>
            <a:ahLst/>
            <a:cxnLst/>
            <a:rect l="l" t="t" r="r" b="b"/>
            <a:pathLst>
              <a:path w="4285331" h="5101584">
                <a:moveTo>
                  <a:pt x="0" y="0"/>
                </a:moveTo>
                <a:lnTo>
                  <a:pt x="4285330" y="0"/>
                </a:lnTo>
                <a:lnTo>
                  <a:pt x="4285330" y="5101585"/>
                </a:lnTo>
                <a:lnTo>
                  <a:pt x="0" y="51015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66112" y="253547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2" name="Group 12"/>
          <p:cNvGrpSpPr/>
          <p:nvPr/>
        </p:nvGrpSpPr>
        <p:grpSpPr>
          <a:xfrm rot="0">
            <a:off x="4013032" y="2535476"/>
            <a:ext cx="9902395" cy="6514873"/>
            <a:chOff x="0" y="0"/>
            <a:chExt cx="1534140" cy="1009324"/>
          </a:xfrm>
        </p:grpSpPr>
        <p:sp>
          <p:nvSpPr>
            <p:cNvPr id="13" name="Freeform 13"/>
            <p:cNvSpPr/>
            <p:nvPr/>
          </p:nvSpPr>
          <p:spPr>
            <a:xfrm>
              <a:off x="0" y="0"/>
              <a:ext cx="1534140" cy="1009324"/>
            </a:xfrm>
            <a:custGeom>
              <a:avLst/>
              <a:gdLst/>
              <a:ahLst/>
              <a:cxnLst/>
              <a:rect l="l" t="t" r="r" b="b"/>
              <a:pathLst>
                <a:path w="1534140" h="1009324">
                  <a:moveTo>
                    <a:pt x="0" y="0"/>
                  </a:moveTo>
                  <a:lnTo>
                    <a:pt x="1534140" y="0"/>
                  </a:lnTo>
                  <a:lnTo>
                    <a:pt x="1534140" y="1009324"/>
                  </a:lnTo>
                  <a:lnTo>
                    <a:pt x="0" y="1009324"/>
                  </a:lnTo>
                  <a:close/>
                </a:path>
              </a:pathLst>
            </a:custGeom>
            <a:blipFill>
              <a:blip r:embed="rId15"/>
              <a:stretch>
                <a:fillRect t="-1203" b="-1203"/>
              </a:stretch>
            </a:blipFill>
          </p:spPr>
        </p:sp>
      </p:grpSp>
      <p:sp>
        <p:nvSpPr>
          <p:cNvPr id="14" name="TextBox 14"/>
          <p:cNvSpPr txBox="1"/>
          <p:nvPr/>
        </p:nvSpPr>
        <p:spPr>
          <a:xfrm>
            <a:off x="4257479" y="1127152"/>
            <a:ext cx="8934676" cy="1106974"/>
          </a:xfrm>
          <a:prstGeom prst="rect">
            <a:avLst/>
          </a:prstGeom>
        </p:spPr>
        <p:txBody>
          <a:bodyPr lIns="0" tIns="0" rIns="0" bIns="0" rtlCol="0" anchor="t">
            <a:spAutoFit/>
          </a:bodyPr>
          <a:lstStyle/>
          <a:p>
            <a:pPr marL="0" lvl="0" indent="0" algn="ctr">
              <a:lnSpc>
                <a:spcPts val="8525"/>
              </a:lnSpc>
            </a:pPr>
            <a:r>
              <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rPr>
              <a:t>PHÂN TÍCH HỆ THỐNG</a:t>
            </a:r>
            <a:endPar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203060" y="456272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922982" y="-1522092"/>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8606696">
            <a:off x="-1976553" y="6300687"/>
            <a:ext cx="4285331" cy="5101584"/>
          </a:xfrm>
          <a:custGeom>
            <a:avLst/>
            <a:gdLst/>
            <a:ahLst/>
            <a:cxnLst/>
            <a:rect l="l" t="t" r="r" b="b"/>
            <a:pathLst>
              <a:path w="4285331" h="5101584">
                <a:moveTo>
                  <a:pt x="0" y="0"/>
                </a:moveTo>
                <a:lnTo>
                  <a:pt x="4285330" y="0"/>
                </a:lnTo>
                <a:lnTo>
                  <a:pt x="4285330" y="5101585"/>
                </a:lnTo>
                <a:lnTo>
                  <a:pt x="0" y="51015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66112" y="253547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3227645" y="2535476"/>
            <a:ext cx="12639057" cy="7328902"/>
          </a:xfrm>
          <a:custGeom>
            <a:avLst/>
            <a:gdLst/>
            <a:ahLst/>
            <a:cxnLst/>
            <a:rect l="l" t="t" r="r" b="b"/>
            <a:pathLst>
              <a:path w="12639057" h="7328902">
                <a:moveTo>
                  <a:pt x="0" y="0"/>
                </a:moveTo>
                <a:lnTo>
                  <a:pt x="12639057" y="0"/>
                </a:lnTo>
                <a:lnTo>
                  <a:pt x="12639057" y="7328902"/>
                </a:lnTo>
                <a:lnTo>
                  <a:pt x="0" y="7328902"/>
                </a:lnTo>
                <a:lnTo>
                  <a:pt x="0" y="0"/>
                </a:lnTo>
                <a:close/>
              </a:path>
            </a:pathLst>
          </a:custGeom>
          <a:blipFill>
            <a:blip r:embed="rId15"/>
            <a:stretch>
              <a:fillRect t="-2260" r="-5612" b="-2011"/>
            </a:stretch>
          </a:blipFill>
        </p:spPr>
      </p:sp>
      <p:sp>
        <p:nvSpPr>
          <p:cNvPr id="13" name="TextBox 13"/>
          <p:cNvSpPr txBox="1"/>
          <p:nvPr/>
        </p:nvSpPr>
        <p:spPr>
          <a:xfrm>
            <a:off x="4257479" y="1127152"/>
            <a:ext cx="8934676" cy="1106974"/>
          </a:xfrm>
          <a:prstGeom prst="rect">
            <a:avLst/>
          </a:prstGeom>
        </p:spPr>
        <p:txBody>
          <a:bodyPr lIns="0" tIns="0" rIns="0" bIns="0" rtlCol="0" anchor="t">
            <a:spAutoFit/>
          </a:bodyPr>
          <a:lstStyle/>
          <a:p>
            <a:pPr marL="0" lvl="0" indent="0" algn="ctr">
              <a:lnSpc>
                <a:spcPts val="8525"/>
              </a:lnSpc>
            </a:pPr>
            <a:r>
              <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rPr>
              <a:t>CƠ SỞ DỮ LIỆU</a:t>
            </a:r>
            <a:endPar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4819990" y="-73836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052764"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2" name="TextBox 12"/>
          <p:cNvSpPr txBox="1"/>
          <p:nvPr/>
        </p:nvSpPr>
        <p:spPr>
          <a:xfrm>
            <a:off x="117799" y="1460952"/>
            <a:ext cx="5782564" cy="59817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Trang chủ</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pic>
        <p:nvPicPr>
          <p:cNvPr id="13" name="Picture 12"/>
          <p:cNvPicPr>
            <a:picLocks noChangeAspect="1"/>
          </p:cNvPicPr>
          <p:nvPr/>
        </p:nvPicPr>
        <p:blipFill>
          <a:blip r:embed="rId13"/>
          <a:stretch>
            <a:fillRect/>
          </a:stretch>
        </p:blipFill>
        <p:spPr>
          <a:xfrm>
            <a:off x="6477000" y="972820"/>
            <a:ext cx="5972175" cy="93141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435834" y="-4706933"/>
            <a:ext cx="9704333" cy="8222217"/>
          </a:xfrm>
          <a:custGeom>
            <a:avLst/>
            <a:gdLst/>
            <a:ahLst/>
            <a:cxnLst/>
            <a:rect l="l" t="t" r="r" b="b"/>
            <a:pathLst>
              <a:path w="9704333" h="8222217">
                <a:moveTo>
                  <a:pt x="0" y="0"/>
                </a:moveTo>
                <a:lnTo>
                  <a:pt x="9704332" y="0"/>
                </a:lnTo>
                <a:lnTo>
                  <a:pt x="9704332"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6145335" y="-1116191"/>
            <a:ext cx="4285331" cy="5101584"/>
          </a:xfrm>
          <a:custGeom>
            <a:avLst/>
            <a:gdLst/>
            <a:ahLst/>
            <a:cxnLst/>
            <a:rect l="l" t="t" r="r" b="b"/>
            <a:pathLst>
              <a:path w="4285331" h="5101584">
                <a:moveTo>
                  <a:pt x="0" y="0"/>
                </a:moveTo>
                <a:lnTo>
                  <a:pt x="4285330" y="0"/>
                </a:lnTo>
                <a:lnTo>
                  <a:pt x="4285330"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052764"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897303" y="2608352"/>
            <a:ext cx="6996349" cy="4314649"/>
          </a:xfrm>
          <a:custGeom>
            <a:avLst/>
            <a:gdLst/>
            <a:ahLst/>
            <a:cxnLst/>
            <a:rect l="l" t="t" r="r" b="b"/>
            <a:pathLst>
              <a:path w="6996349" h="4314649">
                <a:moveTo>
                  <a:pt x="0" y="0"/>
                </a:moveTo>
                <a:lnTo>
                  <a:pt x="6996349" y="0"/>
                </a:lnTo>
                <a:lnTo>
                  <a:pt x="6996349" y="4314649"/>
                </a:lnTo>
                <a:lnTo>
                  <a:pt x="0" y="4314649"/>
                </a:lnTo>
                <a:lnTo>
                  <a:pt x="0" y="0"/>
                </a:lnTo>
                <a:close/>
              </a:path>
            </a:pathLst>
          </a:custGeom>
          <a:blipFill>
            <a:blip r:embed="rId13"/>
            <a:stretch>
              <a:fillRect t="-726" b="-726"/>
            </a:stretch>
          </a:blipFill>
        </p:spPr>
      </p:sp>
      <p:sp>
        <p:nvSpPr>
          <p:cNvPr id="9" name="Freeform 9"/>
          <p:cNvSpPr/>
          <p:nvPr/>
        </p:nvSpPr>
        <p:spPr>
          <a:xfrm>
            <a:off x="10285097" y="2608352"/>
            <a:ext cx="5183800" cy="5613231"/>
          </a:xfrm>
          <a:custGeom>
            <a:avLst/>
            <a:gdLst/>
            <a:ahLst/>
            <a:cxnLst/>
            <a:rect l="l" t="t" r="r" b="b"/>
            <a:pathLst>
              <a:path w="5183800" h="5613231">
                <a:moveTo>
                  <a:pt x="0" y="0"/>
                </a:moveTo>
                <a:lnTo>
                  <a:pt x="5183800" y="0"/>
                </a:lnTo>
                <a:lnTo>
                  <a:pt x="5183800" y="5613231"/>
                </a:lnTo>
                <a:lnTo>
                  <a:pt x="0" y="5613231"/>
                </a:lnTo>
                <a:lnTo>
                  <a:pt x="0" y="0"/>
                </a:lnTo>
                <a:close/>
              </a:path>
            </a:pathLst>
          </a:custGeom>
          <a:blipFill>
            <a:blip r:embed="rId14"/>
            <a:stretch>
              <a:fillRect t="-3432" b="-3432"/>
            </a:stretch>
          </a:blipFill>
        </p:spPr>
      </p:sp>
      <p:sp>
        <p:nvSpPr>
          <p:cNvPr id="10" name="TextBox 10"/>
          <p:cNvSpPr txBox="1"/>
          <p:nvPr/>
        </p:nvSpPr>
        <p:spPr>
          <a:xfrm>
            <a:off x="-1318039" y="285770"/>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1" name="TextBox 11"/>
          <p:cNvSpPr txBox="1"/>
          <p:nvPr/>
        </p:nvSpPr>
        <p:spPr>
          <a:xfrm>
            <a:off x="3586572" y="1766786"/>
            <a:ext cx="3617811" cy="59817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Đăng nhập</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2" name="TextBox 12"/>
          <p:cNvSpPr txBox="1"/>
          <p:nvPr/>
        </p:nvSpPr>
        <p:spPr>
          <a:xfrm>
            <a:off x="11116933" y="1890611"/>
            <a:ext cx="2973943" cy="475869"/>
          </a:xfrm>
          <a:prstGeom prst="rect">
            <a:avLst/>
          </a:prstGeom>
        </p:spPr>
        <p:txBody>
          <a:bodyPr lIns="0" tIns="0" rIns="0" bIns="0" rtlCol="0" anchor="t">
            <a:spAutoFit/>
          </a:bodyPr>
          <a:lstStyle/>
          <a:p>
            <a:pPr algn="ctr">
              <a:lnSpc>
                <a:spcPts val="3665"/>
              </a:lnSpc>
              <a:spcBef>
                <a:spcPct val="0"/>
              </a:spcBef>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Đăng ký</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4819990" y="-73836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052764"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0" name="TextBox 10"/>
          <p:cNvSpPr txBox="1"/>
          <p:nvPr/>
        </p:nvSpPr>
        <p:spPr>
          <a:xfrm>
            <a:off x="117799" y="1460952"/>
            <a:ext cx="5782564" cy="59817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Danh mục sản phẩm</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pic>
        <p:nvPicPr>
          <p:cNvPr id="29" name="Picture 16"/>
          <p:cNvPicPr>
            <a:picLocks noChangeAspect="1"/>
          </p:cNvPicPr>
          <p:nvPr/>
        </p:nvPicPr>
        <p:blipFill>
          <a:blip r:embed="rId13"/>
          <a:stretch>
            <a:fillRect/>
          </a:stretch>
        </p:blipFill>
        <p:spPr>
          <a:xfrm>
            <a:off x="5181600" y="2247900"/>
            <a:ext cx="8122920" cy="73526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4819990" y="-73836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052764"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1" name="TextBox 11"/>
          <p:cNvSpPr txBox="1"/>
          <p:nvPr/>
        </p:nvSpPr>
        <p:spPr>
          <a:xfrm>
            <a:off x="117799" y="1460952"/>
            <a:ext cx="5782564" cy="59817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Chi tiết sản phẩm</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pic>
        <p:nvPicPr>
          <p:cNvPr id="30" name="Picture 17"/>
          <p:cNvPicPr>
            <a:picLocks noChangeAspect="1"/>
          </p:cNvPicPr>
          <p:nvPr/>
        </p:nvPicPr>
        <p:blipFill>
          <a:blip r:embed="rId13"/>
          <a:stretch>
            <a:fillRect/>
          </a:stretch>
        </p:blipFill>
        <p:spPr>
          <a:xfrm>
            <a:off x="5943600" y="1638300"/>
            <a:ext cx="7150100" cy="79781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4819990" y="-73836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052764"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0" name="TextBox 10"/>
          <p:cNvSpPr txBox="1"/>
          <p:nvPr/>
        </p:nvSpPr>
        <p:spPr>
          <a:xfrm>
            <a:off x="117799" y="1460952"/>
            <a:ext cx="5782564" cy="59817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Giỏ hàng</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pic>
        <p:nvPicPr>
          <p:cNvPr id="33" name="Picture 19"/>
          <p:cNvPicPr>
            <a:picLocks noChangeAspect="1"/>
          </p:cNvPicPr>
          <p:nvPr/>
        </p:nvPicPr>
        <p:blipFill>
          <a:blip r:embed="rId13"/>
          <a:stretch>
            <a:fillRect/>
          </a:stretch>
        </p:blipFill>
        <p:spPr>
          <a:xfrm>
            <a:off x="4953000" y="2247900"/>
            <a:ext cx="8464550" cy="637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001377" y="8021562"/>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4819990" y="-73836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2903594" y="7277262"/>
            <a:ext cx="4146495" cy="552450"/>
          </a:xfrm>
          <a:prstGeom prst="rect">
            <a:avLst/>
          </a:prstGeom>
        </p:spPr>
        <p:txBody>
          <a:bodyPr lIns="0" tIns="0" rIns="0" bIns="0" rtlCol="0" anchor="t">
            <a:spAutoFit/>
          </a:bodyPr>
          <a:lstStyle/>
          <a:p>
            <a:pPr algn="ctr">
              <a:lnSpc>
                <a:spcPts val="4500"/>
              </a:lnSpc>
            </a:pPr>
            <a:r>
              <a:rPr lang="en-US" sz="3000">
                <a:solidFill>
                  <a:srgbClr val="3F3E3A"/>
                </a:solidFill>
                <a:latin typeface="Sansita Regular" panose="03060502030602020506"/>
                <a:ea typeface="Sansita Regular" panose="03060502030602020506"/>
                <a:cs typeface="Sansita Regular" panose="03060502030602020506"/>
                <a:sym typeface="Sansita Regular" panose="03060502030602020506"/>
              </a:rPr>
              <a:t>Nguyễn Thị Hương Giang</a:t>
            </a:r>
            <a:endParaRPr lang="en-US" sz="30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0" name="Freeform 10"/>
          <p:cNvSpPr/>
          <p:nvPr/>
        </p:nvSpPr>
        <p:spPr>
          <a:xfrm rot="-8606696">
            <a:off x="-1693415"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2605136" y="1850891"/>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TextBox 13"/>
          <p:cNvSpPr txBox="1"/>
          <p:nvPr/>
        </p:nvSpPr>
        <p:spPr>
          <a:xfrm>
            <a:off x="7757397" y="7240512"/>
            <a:ext cx="3585274" cy="552450"/>
          </a:xfrm>
          <a:prstGeom prst="rect">
            <a:avLst/>
          </a:prstGeom>
        </p:spPr>
        <p:txBody>
          <a:bodyPr lIns="0" tIns="0" rIns="0" bIns="0" rtlCol="0" anchor="t">
            <a:spAutoFit/>
          </a:bodyPr>
          <a:lstStyle/>
          <a:p>
            <a:pPr algn="ctr">
              <a:lnSpc>
                <a:spcPts val="4500"/>
              </a:lnSpc>
            </a:pPr>
            <a:r>
              <a:rPr lang="en-US" sz="3000">
                <a:solidFill>
                  <a:srgbClr val="3F3E3A"/>
                </a:solidFill>
                <a:latin typeface="Sansita Regular" panose="03060502030602020506"/>
                <a:ea typeface="Sansita Regular" panose="03060502030602020506"/>
                <a:cs typeface="Sansita Regular" panose="03060502030602020506"/>
                <a:sym typeface="Sansita Regular" panose="03060502030602020506"/>
              </a:rPr>
              <a:t>Lê Thanh Bảo Quân</a:t>
            </a:r>
            <a:endParaRPr lang="en-US" sz="30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4" name="TextBox 14"/>
          <p:cNvSpPr txBox="1"/>
          <p:nvPr/>
        </p:nvSpPr>
        <p:spPr>
          <a:xfrm>
            <a:off x="4676662" y="2100843"/>
            <a:ext cx="8934676" cy="1106974"/>
          </a:xfrm>
          <a:prstGeom prst="rect">
            <a:avLst/>
          </a:prstGeom>
        </p:spPr>
        <p:txBody>
          <a:bodyPr lIns="0" tIns="0" rIns="0" bIns="0" rtlCol="0" anchor="t">
            <a:spAutoFit/>
          </a:bodyPr>
          <a:lstStyle/>
          <a:p>
            <a:pPr marL="0" lvl="0" indent="0" algn="ctr">
              <a:lnSpc>
                <a:spcPts val="8525"/>
              </a:lnSpc>
            </a:pPr>
            <a:r>
              <a:rPr lang="en-US" sz="7680">
                <a:solidFill>
                  <a:srgbClr val="3F3E3A"/>
                </a:solidFill>
                <a:latin typeface="Feel Free Playful"/>
                <a:ea typeface="Feel Free Playful"/>
                <a:cs typeface="Feel Free Playful"/>
                <a:sym typeface="Feel Free Playful"/>
              </a:rPr>
              <a:t>NHÓM 9</a:t>
            </a:r>
            <a:endParaRPr lang="en-US" sz="7680">
              <a:solidFill>
                <a:srgbClr val="3F3E3A"/>
              </a:solidFill>
              <a:latin typeface="Feel Free Playful"/>
              <a:ea typeface="Feel Free Playful"/>
              <a:cs typeface="Feel Free Playful"/>
              <a:sym typeface="Feel Free Playful"/>
            </a:endParaRPr>
          </a:p>
        </p:txBody>
      </p:sp>
      <p:sp>
        <p:nvSpPr>
          <p:cNvPr id="15" name="TextBox 15"/>
          <p:cNvSpPr txBox="1"/>
          <p:nvPr/>
        </p:nvSpPr>
        <p:spPr>
          <a:xfrm>
            <a:off x="12198720" y="7286787"/>
            <a:ext cx="3605314" cy="518425"/>
          </a:xfrm>
          <a:prstGeom prst="rect">
            <a:avLst/>
          </a:prstGeom>
        </p:spPr>
        <p:txBody>
          <a:bodyPr lIns="0" tIns="0" rIns="0" bIns="0" rtlCol="0" anchor="t">
            <a:spAutoFit/>
          </a:bodyPr>
          <a:lstStyle/>
          <a:p>
            <a:pPr algn="ctr">
              <a:lnSpc>
                <a:spcPts val="4340"/>
              </a:lnSpc>
            </a:pPr>
            <a:r>
              <a:rPr lang="en-US" sz="2895">
                <a:solidFill>
                  <a:srgbClr val="3F3E3A"/>
                </a:solidFill>
                <a:latin typeface="Sansita Regular" panose="03060502030602020506"/>
                <a:ea typeface="Sansita Regular" panose="03060502030602020506"/>
                <a:cs typeface="Sansita Regular" panose="03060502030602020506"/>
                <a:sym typeface="Sansita Regular" panose="03060502030602020506"/>
              </a:rPr>
              <a:t>Đỗ Đặng Trường Giang</a:t>
            </a:r>
            <a:endParaRPr lang="en-US" sz="2895">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6" name="Freeform 16"/>
          <p:cNvSpPr/>
          <p:nvPr/>
        </p:nvSpPr>
        <p:spPr>
          <a:xfrm>
            <a:off x="3411380" y="4411128"/>
            <a:ext cx="3130923" cy="2328268"/>
          </a:xfrm>
          <a:custGeom>
            <a:avLst/>
            <a:gdLst/>
            <a:ahLst/>
            <a:cxnLst/>
            <a:rect l="l" t="t" r="r" b="b"/>
            <a:pathLst>
              <a:path w="3130923" h="2328268">
                <a:moveTo>
                  <a:pt x="0" y="0"/>
                </a:moveTo>
                <a:lnTo>
                  <a:pt x="3130924" y="0"/>
                </a:lnTo>
                <a:lnTo>
                  <a:pt x="3130924" y="2328269"/>
                </a:lnTo>
                <a:lnTo>
                  <a:pt x="0" y="232826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a:off x="8018871" y="4213919"/>
            <a:ext cx="3062327" cy="2722687"/>
          </a:xfrm>
          <a:custGeom>
            <a:avLst/>
            <a:gdLst/>
            <a:ahLst/>
            <a:cxnLst/>
            <a:rect l="l" t="t" r="r" b="b"/>
            <a:pathLst>
              <a:path w="3062327" h="2722687">
                <a:moveTo>
                  <a:pt x="0" y="0"/>
                </a:moveTo>
                <a:lnTo>
                  <a:pt x="3062327" y="0"/>
                </a:lnTo>
                <a:lnTo>
                  <a:pt x="3062327" y="2722687"/>
                </a:lnTo>
                <a:lnTo>
                  <a:pt x="0" y="272268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8" name="Freeform 18"/>
          <p:cNvSpPr/>
          <p:nvPr/>
        </p:nvSpPr>
        <p:spPr>
          <a:xfrm>
            <a:off x="12680224" y="4142058"/>
            <a:ext cx="2642307" cy="2866408"/>
          </a:xfrm>
          <a:custGeom>
            <a:avLst/>
            <a:gdLst/>
            <a:ahLst/>
            <a:cxnLst/>
            <a:rect l="l" t="t" r="r" b="b"/>
            <a:pathLst>
              <a:path w="2642307" h="2866408">
                <a:moveTo>
                  <a:pt x="0" y="0"/>
                </a:moveTo>
                <a:lnTo>
                  <a:pt x="2642307" y="0"/>
                </a:lnTo>
                <a:lnTo>
                  <a:pt x="2642307" y="2866408"/>
                </a:lnTo>
                <a:lnTo>
                  <a:pt x="0" y="286640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523072" y="-98506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390146"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1" name="TextBox 11"/>
          <p:cNvSpPr txBox="1"/>
          <p:nvPr/>
        </p:nvSpPr>
        <p:spPr>
          <a:xfrm>
            <a:off x="117799" y="1460952"/>
            <a:ext cx="3875130" cy="59817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Thanh toán</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pic>
        <p:nvPicPr>
          <p:cNvPr id="39" name="Picture 20"/>
          <p:cNvPicPr>
            <a:picLocks noChangeAspect="1"/>
          </p:cNvPicPr>
          <p:nvPr/>
        </p:nvPicPr>
        <p:blipFill>
          <a:blip r:embed="rId13"/>
          <a:stretch>
            <a:fillRect/>
          </a:stretch>
        </p:blipFill>
        <p:spPr>
          <a:xfrm>
            <a:off x="5575935" y="1461135"/>
            <a:ext cx="7769225" cy="82937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146610" y="-5014400"/>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6225070" y="-1799160"/>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390146"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17799" y="2592523"/>
            <a:ext cx="8118887" cy="3446884"/>
          </a:xfrm>
          <a:custGeom>
            <a:avLst/>
            <a:gdLst/>
            <a:ahLst/>
            <a:cxnLst/>
            <a:rect l="l" t="t" r="r" b="b"/>
            <a:pathLst>
              <a:path w="8118887" h="3446884">
                <a:moveTo>
                  <a:pt x="0" y="0"/>
                </a:moveTo>
                <a:lnTo>
                  <a:pt x="8118887" y="0"/>
                </a:lnTo>
                <a:lnTo>
                  <a:pt x="8118887" y="3446884"/>
                </a:lnTo>
                <a:lnTo>
                  <a:pt x="0" y="3446884"/>
                </a:lnTo>
                <a:lnTo>
                  <a:pt x="0" y="0"/>
                </a:lnTo>
                <a:close/>
              </a:path>
            </a:pathLst>
          </a:custGeom>
          <a:blipFill>
            <a:blip r:embed="rId13"/>
            <a:stretch>
              <a:fillRect l="-14584" t="-245" r="-25295" b="-245"/>
            </a:stretch>
          </a:blipFill>
        </p:spPr>
      </p:sp>
      <p:sp>
        <p:nvSpPr>
          <p:cNvPr id="9" name="Freeform 9"/>
          <p:cNvSpPr/>
          <p:nvPr/>
        </p:nvSpPr>
        <p:spPr>
          <a:xfrm>
            <a:off x="8738469" y="2671104"/>
            <a:ext cx="8224187" cy="4944792"/>
          </a:xfrm>
          <a:custGeom>
            <a:avLst/>
            <a:gdLst/>
            <a:ahLst/>
            <a:cxnLst/>
            <a:rect l="l" t="t" r="r" b="b"/>
            <a:pathLst>
              <a:path w="8224187" h="4944792">
                <a:moveTo>
                  <a:pt x="0" y="0"/>
                </a:moveTo>
                <a:lnTo>
                  <a:pt x="8224187" y="0"/>
                </a:lnTo>
                <a:lnTo>
                  <a:pt x="8224187" y="4944792"/>
                </a:lnTo>
                <a:lnTo>
                  <a:pt x="0" y="4944792"/>
                </a:lnTo>
                <a:lnTo>
                  <a:pt x="0" y="0"/>
                </a:lnTo>
                <a:close/>
              </a:path>
            </a:pathLst>
          </a:custGeom>
          <a:blipFill>
            <a:blip r:embed="rId14"/>
            <a:stretch>
              <a:fillRect/>
            </a:stretch>
          </a:blipFill>
        </p:spPr>
      </p:sp>
      <p:sp>
        <p:nvSpPr>
          <p:cNvPr id="10" name="TextBox 10"/>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1" name="TextBox 11"/>
          <p:cNvSpPr txBox="1"/>
          <p:nvPr/>
        </p:nvSpPr>
        <p:spPr>
          <a:xfrm>
            <a:off x="117799" y="1460952"/>
            <a:ext cx="4929753" cy="59817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Lịch sử mua hàng</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2" name="TextBox 12"/>
          <p:cNvSpPr txBox="1"/>
          <p:nvPr/>
        </p:nvSpPr>
        <p:spPr>
          <a:xfrm>
            <a:off x="10504307" y="1583254"/>
            <a:ext cx="4532233" cy="475869"/>
          </a:xfrm>
          <a:prstGeom prst="rect">
            <a:avLst/>
          </a:prstGeom>
        </p:spPr>
        <p:txBody>
          <a:bodyPr lIns="0" tIns="0" rIns="0" bIns="0" rtlCol="0" anchor="t">
            <a:spAutoFit/>
          </a:bodyPr>
          <a:lstStyle/>
          <a:p>
            <a:pPr algn="ctr">
              <a:lnSpc>
                <a:spcPts val="3665"/>
              </a:lnSpc>
              <a:spcBef>
                <a:spcPct val="0"/>
              </a:spcBef>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Chi tiết đơn hàng</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523072" y="-98506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390146"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122444" y="5419570"/>
            <a:ext cx="11045785" cy="3190517"/>
          </a:xfrm>
          <a:custGeom>
            <a:avLst/>
            <a:gdLst/>
            <a:ahLst/>
            <a:cxnLst/>
            <a:rect l="l" t="t" r="r" b="b"/>
            <a:pathLst>
              <a:path w="11045785" h="3190517">
                <a:moveTo>
                  <a:pt x="0" y="0"/>
                </a:moveTo>
                <a:lnTo>
                  <a:pt x="11045785" y="0"/>
                </a:lnTo>
                <a:lnTo>
                  <a:pt x="11045785" y="3190517"/>
                </a:lnTo>
                <a:lnTo>
                  <a:pt x="0" y="3190517"/>
                </a:lnTo>
                <a:lnTo>
                  <a:pt x="0" y="0"/>
                </a:lnTo>
                <a:close/>
              </a:path>
            </a:pathLst>
          </a:custGeom>
          <a:blipFill>
            <a:blip r:embed="rId13"/>
            <a:stretch>
              <a:fillRect l="-10846" t="-184" r="-5116" b="-184"/>
            </a:stretch>
          </a:blipFill>
        </p:spPr>
      </p:sp>
      <p:sp>
        <p:nvSpPr>
          <p:cNvPr id="9" name="Freeform 9"/>
          <p:cNvSpPr/>
          <p:nvPr/>
        </p:nvSpPr>
        <p:spPr>
          <a:xfrm>
            <a:off x="4122444" y="1263594"/>
            <a:ext cx="11045785" cy="4155976"/>
          </a:xfrm>
          <a:custGeom>
            <a:avLst/>
            <a:gdLst/>
            <a:ahLst/>
            <a:cxnLst/>
            <a:rect l="l" t="t" r="r" b="b"/>
            <a:pathLst>
              <a:path w="11045785" h="4155976">
                <a:moveTo>
                  <a:pt x="0" y="0"/>
                </a:moveTo>
                <a:lnTo>
                  <a:pt x="11045785" y="0"/>
                </a:lnTo>
                <a:lnTo>
                  <a:pt x="11045785" y="4155976"/>
                </a:lnTo>
                <a:lnTo>
                  <a:pt x="0" y="4155976"/>
                </a:lnTo>
                <a:lnTo>
                  <a:pt x="0" y="0"/>
                </a:lnTo>
                <a:close/>
              </a:path>
            </a:pathLst>
          </a:custGeom>
          <a:blipFill>
            <a:blip r:embed="rId14"/>
            <a:stretch>
              <a:fillRect/>
            </a:stretch>
          </a:blipFill>
        </p:spPr>
      </p:sp>
      <p:sp>
        <p:nvSpPr>
          <p:cNvPr id="10" name="TextBox 10"/>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1" name="TextBox 11"/>
          <p:cNvSpPr txBox="1"/>
          <p:nvPr/>
        </p:nvSpPr>
        <p:spPr>
          <a:xfrm>
            <a:off x="370043" y="1460952"/>
            <a:ext cx="3875130" cy="59817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Tin tức</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523072" y="-98506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390146"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90512" y="1812425"/>
            <a:ext cx="9506976" cy="5704186"/>
          </a:xfrm>
          <a:custGeom>
            <a:avLst/>
            <a:gdLst/>
            <a:ahLst/>
            <a:cxnLst/>
            <a:rect l="l" t="t" r="r" b="b"/>
            <a:pathLst>
              <a:path w="9506976" h="5704186">
                <a:moveTo>
                  <a:pt x="0" y="0"/>
                </a:moveTo>
                <a:lnTo>
                  <a:pt x="9506976" y="0"/>
                </a:lnTo>
                <a:lnTo>
                  <a:pt x="9506976" y="5704186"/>
                </a:lnTo>
                <a:lnTo>
                  <a:pt x="0" y="5704186"/>
                </a:lnTo>
                <a:lnTo>
                  <a:pt x="0" y="0"/>
                </a:lnTo>
                <a:close/>
              </a:path>
            </a:pathLst>
          </a:custGeom>
          <a:blipFill>
            <a:blip r:embed="rId13"/>
            <a:stretch>
              <a:fillRect/>
            </a:stretch>
          </a:blipFill>
        </p:spPr>
      </p:sp>
      <p:sp>
        <p:nvSpPr>
          <p:cNvPr id="9" name="TextBox 9"/>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0" name="TextBox 10"/>
          <p:cNvSpPr txBox="1"/>
          <p:nvPr/>
        </p:nvSpPr>
        <p:spPr>
          <a:xfrm>
            <a:off x="370043" y="1460952"/>
            <a:ext cx="3875130" cy="59817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Liên hệ</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523072" y="-98506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390146"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3842505" y="2060438"/>
            <a:ext cx="11890921" cy="5632504"/>
          </a:xfrm>
          <a:custGeom>
            <a:avLst/>
            <a:gdLst/>
            <a:ahLst/>
            <a:cxnLst/>
            <a:rect l="l" t="t" r="r" b="b"/>
            <a:pathLst>
              <a:path w="11890921" h="5632504">
                <a:moveTo>
                  <a:pt x="0" y="0"/>
                </a:moveTo>
                <a:lnTo>
                  <a:pt x="11890921" y="0"/>
                </a:lnTo>
                <a:lnTo>
                  <a:pt x="11890921" y="5632503"/>
                </a:lnTo>
                <a:lnTo>
                  <a:pt x="0" y="5632503"/>
                </a:lnTo>
                <a:lnTo>
                  <a:pt x="0" y="0"/>
                </a:lnTo>
                <a:close/>
              </a:path>
            </a:pathLst>
          </a:custGeom>
          <a:blipFill>
            <a:blip r:embed="rId13"/>
            <a:stretch>
              <a:fillRect t="-599" r="-126" b="-599"/>
            </a:stretch>
          </a:blipFill>
        </p:spPr>
      </p:sp>
      <p:sp>
        <p:nvSpPr>
          <p:cNvPr id="9" name="TextBox 9"/>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0" name="TextBox 10"/>
          <p:cNvSpPr txBox="1"/>
          <p:nvPr/>
        </p:nvSpPr>
        <p:spPr>
          <a:xfrm>
            <a:off x="370043" y="1460952"/>
            <a:ext cx="3875130" cy="1217295"/>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Trang chủ </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 Quản trị viên)</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523072" y="-98506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390146"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432167" y="2067501"/>
            <a:ext cx="12163847" cy="5808237"/>
          </a:xfrm>
          <a:custGeom>
            <a:avLst/>
            <a:gdLst/>
            <a:ahLst/>
            <a:cxnLst/>
            <a:rect l="l" t="t" r="r" b="b"/>
            <a:pathLst>
              <a:path w="12163847" h="5808237">
                <a:moveTo>
                  <a:pt x="0" y="0"/>
                </a:moveTo>
                <a:lnTo>
                  <a:pt x="12163847" y="0"/>
                </a:lnTo>
                <a:lnTo>
                  <a:pt x="12163847" y="5808237"/>
                </a:lnTo>
                <a:lnTo>
                  <a:pt x="0" y="5808237"/>
                </a:lnTo>
                <a:lnTo>
                  <a:pt x="0" y="0"/>
                </a:lnTo>
                <a:close/>
              </a:path>
            </a:pathLst>
          </a:custGeom>
          <a:blipFill>
            <a:blip r:embed="rId13"/>
            <a:stretch>
              <a:fillRect/>
            </a:stretch>
          </a:blipFill>
        </p:spPr>
      </p:sp>
      <p:sp>
        <p:nvSpPr>
          <p:cNvPr id="9" name="TextBox 9"/>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0" name="TextBox 10"/>
          <p:cNvSpPr txBox="1"/>
          <p:nvPr/>
        </p:nvSpPr>
        <p:spPr>
          <a:xfrm>
            <a:off x="148017" y="1460952"/>
            <a:ext cx="4097156" cy="183642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Danh sách sản phẩm ( Quản trị viên)</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523072" y="-98506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390146"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3992929" y="1744136"/>
            <a:ext cx="11740497" cy="5474007"/>
          </a:xfrm>
          <a:custGeom>
            <a:avLst/>
            <a:gdLst/>
            <a:ahLst/>
            <a:cxnLst/>
            <a:rect l="l" t="t" r="r" b="b"/>
            <a:pathLst>
              <a:path w="11740497" h="5474007">
                <a:moveTo>
                  <a:pt x="0" y="0"/>
                </a:moveTo>
                <a:lnTo>
                  <a:pt x="11740497" y="0"/>
                </a:lnTo>
                <a:lnTo>
                  <a:pt x="11740497" y="5474007"/>
                </a:lnTo>
                <a:lnTo>
                  <a:pt x="0" y="5474007"/>
                </a:lnTo>
                <a:lnTo>
                  <a:pt x="0" y="0"/>
                </a:lnTo>
                <a:close/>
              </a:path>
            </a:pathLst>
          </a:custGeom>
          <a:blipFill>
            <a:blip r:embed="rId13"/>
            <a:stretch>
              <a:fillRect/>
            </a:stretch>
          </a:blipFill>
        </p:spPr>
      </p:sp>
      <p:sp>
        <p:nvSpPr>
          <p:cNvPr id="9" name="TextBox 9"/>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0" name="TextBox 10"/>
          <p:cNvSpPr txBox="1"/>
          <p:nvPr/>
        </p:nvSpPr>
        <p:spPr>
          <a:xfrm>
            <a:off x="370043" y="1460952"/>
            <a:ext cx="3326851" cy="1217295"/>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Đơn hàng ( Quản trị viên)</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523072" y="-98506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390146"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0" name="TextBox 10"/>
          <p:cNvSpPr txBox="1"/>
          <p:nvPr/>
        </p:nvSpPr>
        <p:spPr>
          <a:xfrm>
            <a:off x="370043" y="1460952"/>
            <a:ext cx="6598845" cy="59817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Danh sách khách hàng </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pic>
        <p:nvPicPr>
          <p:cNvPr id="73" name="Picture 31"/>
          <p:cNvPicPr>
            <a:picLocks noChangeAspect="1"/>
          </p:cNvPicPr>
          <p:nvPr/>
        </p:nvPicPr>
        <p:blipFill>
          <a:blip r:embed="rId13"/>
          <a:stretch>
            <a:fillRect/>
          </a:stretch>
        </p:blipFill>
        <p:spPr>
          <a:xfrm>
            <a:off x="2819400" y="2400300"/>
            <a:ext cx="12630785" cy="35794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523072" y="-98506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390146"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0" name="TextBox 10"/>
          <p:cNvSpPr txBox="1"/>
          <p:nvPr/>
        </p:nvSpPr>
        <p:spPr>
          <a:xfrm>
            <a:off x="304638" y="1409517"/>
            <a:ext cx="6598845" cy="634365"/>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Bài viết</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pic>
        <p:nvPicPr>
          <p:cNvPr id="76" name="Picture 34"/>
          <p:cNvPicPr>
            <a:picLocks noChangeAspect="1"/>
          </p:cNvPicPr>
          <p:nvPr/>
        </p:nvPicPr>
        <p:blipFill>
          <a:blip r:embed="rId13"/>
          <a:stretch>
            <a:fillRect/>
          </a:stretch>
        </p:blipFill>
        <p:spPr>
          <a:xfrm>
            <a:off x="4114800" y="2095500"/>
            <a:ext cx="10654030" cy="63366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523072" y="-98506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390146"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1281034" y="137753"/>
            <a:ext cx="8934676" cy="890947"/>
          </a:xfrm>
          <a:prstGeom prst="rect">
            <a:avLst/>
          </a:prstGeom>
        </p:spPr>
        <p:txBody>
          <a:bodyPr lIns="0" tIns="0" rIns="0" bIns="0" rtlCol="0" anchor="t">
            <a:spAutoFit/>
          </a:bodyPr>
          <a:lstStyle/>
          <a:p>
            <a:pPr marL="0" lvl="0" indent="0" algn="ctr">
              <a:lnSpc>
                <a:spcPts val="6970"/>
              </a:lnSpc>
            </a:pPr>
            <a:r>
              <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rPr>
              <a:t>THIẾT KẾ GIAO DIỆN</a:t>
            </a:r>
            <a:endParaRPr lang="en-US" sz="6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0" name="TextBox 10"/>
          <p:cNvSpPr txBox="1"/>
          <p:nvPr/>
        </p:nvSpPr>
        <p:spPr>
          <a:xfrm>
            <a:off x="370043" y="1460952"/>
            <a:ext cx="3875130" cy="598170"/>
          </a:xfrm>
          <a:prstGeom prst="rect">
            <a:avLst/>
          </a:prstGeom>
        </p:spPr>
        <p:txBody>
          <a:bodyPr lIns="0" tIns="0" rIns="0" bIns="0" rtlCol="0" anchor="t">
            <a:spAutoFit/>
          </a:bodyPr>
          <a:lstStyle/>
          <a:p>
            <a:pPr algn="just">
              <a:lnSpc>
                <a:spcPts val="4950"/>
              </a:lnSpc>
            </a:pPr>
            <a:r>
              <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Thống kê</a:t>
            </a:r>
            <a:endParaRPr lang="en-US" sz="330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pic>
        <p:nvPicPr>
          <p:cNvPr id="78" name="Picture 36"/>
          <p:cNvPicPr>
            <a:picLocks noChangeAspect="1"/>
          </p:cNvPicPr>
          <p:nvPr/>
        </p:nvPicPr>
        <p:blipFill>
          <a:blip r:embed="rId13"/>
          <a:stretch>
            <a:fillRect/>
          </a:stretch>
        </p:blipFill>
        <p:spPr>
          <a:xfrm>
            <a:off x="3505200" y="2705100"/>
            <a:ext cx="10831195" cy="32721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6562824" y="5143500"/>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315937" y="-1864025"/>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8606696">
            <a:off x="-1796921" y="7223599"/>
            <a:ext cx="4285331" cy="5101584"/>
          </a:xfrm>
          <a:custGeom>
            <a:avLst/>
            <a:gdLst/>
            <a:ahLst/>
            <a:cxnLst/>
            <a:rect l="l" t="t" r="r" b="b"/>
            <a:pathLst>
              <a:path w="4285331" h="5101584">
                <a:moveTo>
                  <a:pt x="0" y="0"/>
                </a:moveTo>
                <a:lnTo>
                  <a:pt x="4285330" y="0"/>
                </a:lnTo>
                <a:lnTo>
                  <a:pt x="4285330"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413337" y="2283515"/>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4541945" y="743917"/>
            <a:ext cx="8934676" cy="1106974"/>
          </a:xfrm>
          <a:prstGeom prst="rect">
            <a:avLst/>
          </a:prstGeom>
        </p:spPr>
        <p:txBody>
          <a:bodyPr lIns="0" tIns="0" rIns="0" bIns="0" rtlCol="0" anchor="t">
            <a:spAutoFit/>
          </a:bodyPr>
          <a:lstStyle/>
          <a:p>
            <a:pPr marL="0" lvl="0" indent="0" algn="ctr">
              <a:lnSpc>
                <a:spcPts val="8525"/>
              </a:lnSpc>
            </a:pPr>
            <a:r>
              <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rPr>
              <a:t>LÝ DO CHỌN ĐỀ TÀI</a:t>
            </a:r>
            <a:endPar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3" name="TextBox 13"/>
          <p:cNvSpPr txBox="1"/>
          <p:nvPr/>
        </p:nvSpPr>
        <p:spPr>
          <a:xfrm>
            <a:off x="2807136" y="1952848"/>
            <a:ext cx="13230035" cy="7305452"/>
          </a:xfrm>
          <a:prstGeom prst="rect">
            <a:avLst/>
          </a:prstGeom>
        </p:spPr>
        <p:txBody>
          <a:bodyPr lIns="0" tIns="0" rIns="0" bIns="0" rtlCol="0" anchor="t">
            <a:spAutoFit/>
          </a:bodyPr>
          <a:lstStyle/>
          <a:p>
            <a:pPr algn="just">
              <a:lnSpc>
                <a:spcPts val="5260"/>
              </a:lnSpc>
            </a:pPr>
            <a:r>
              <a:rPr lang="en-US" sz="3505"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rPr>
              <a:t>Xu thế phát triển thương mại điện tử:</a:t>
            </a:r>
            <a:r>
              <a:rPr lang="en-US" sz="3505">
                <a:solidFill>
                  <a:srgbClr val="3F3E3A"/>
                </a:solidFill>
                <a:latin typeface="Sansita Regular" panose="03060502030602020506"/>
                <a:ea typeface="Sansita Regular" panose="03060502030602020506"/>
                <a:cs typeface="Sansita Regular" panose="03060502030602020506"/>
                <a:sym typeface="Sansita Regular" panose="03060502030602020506"/>
              </a:rPr>
              <a:t> Trong những năm gần đây, thương mại điện tử ở Việt Nam tăng trưởng mạnh, thói quen tiêu dùng online trở nên phổ biến. Tuy nhiên, thị trường kinh doanh cây cảnh trên nền tảng số còn nhiều hạn chế.</a:t>
            </a:r>
            <a:endParaRPr lang="en-US" sz="3505">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just">
              <a:lnSpc>
                <a:spcPts val="5260"/>
              </a:lnSpc>
            </a:pPr>
            <a:r>
              <a:rPr lang="en-US" sz="3505"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rPr>
              <a:t>Nhu cầu thực tế:</a:t>
            </a:r>
            <a:r>
              <a:rPr lang="en-US" sz="3505">
                <a:solidFill>
                  <a:srgbClr val="3F3E3A"/>
                </a:solidFill>
                <a:latin typeface="Sansita Regular" panose="03060502030602020506"/>
                <a:ea typeface="Sansita Regular" panose="03060502030602020506"/>
                <a:cs typeface="Sansita Regular" panose="03060502030602020506"/>
                <a:sym typeface="Sansita Regular" panose="03060502030602020506"/>
              </a:rPr>
              <a:t> Cây cảnh ngày càng được ưa chuộng nhờ công dụng thanh lọc không khí, làm đẹp không gian sống, giúp giảm stress và mang yếu tố phong thủy. Việc tìm kiếm, lựa chọn cây cảnh phù hợp, chất lượng qua mạng còn khó khăn do thiếu hệ thống bán hàng chuyên nghiệp.</a:t>
            </a:r>
            <a:endParaRPr lang="en-US" sz="3505">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just">
              <a:lnSpc>
                <a:spcPts val="5260"/>
              </a:lnSpc>
            </a:pPr>
            <a:r>
              <a:rPr lang="en-US" sz="3505">
                <a:solidFill>
                  <a:srgbClr val="3F3E3A"/>
                </a:solidFill>
                <a:latin typeface="Sansita Regular" panose="03060502030602020506"/>
                <a:ea typeface="Sansita Regular" panose="03060502030602020506"/>
                <a:cs typeface="Sansita Regular" panose="03060502030602020506"/>
                <a:sym typeface="Sansita Regular" panose="03060502030602020506"/>
              </a:rPr>
              <a:t>=&gt; Tin rằng website bán cây cảnh sẽ thu hút khách hàng và góp phần tạo nên không gian xanh cho mọi người.</a:t>
            </a:r>
            <a:endParaRPr lang="en-US" sz="3505">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just">
              <a:lnSpc>
                <a:spcPts val="5260"/>
              </a:lnSpc>
            </a:p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523072" y="-98506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1113965" y="6707508"/>
            <a:ext cx="4285331" cy="5101584"/>
          </a:xfrm>
          <a:custGeom>
            <a:avLst/>
            <a:gdLst/>
            <a:ahLst/>
            <a:cxnLst/>
            <a:rect l="l" t="t" r="r" b="b"/>
            <a:pathLst>
              <a:path w="4285331" h="5101584">
                <a:moveTo>
                  <a:pt x="0" y="0"/>
                </a:moveTo>
                <a:lnTo>
                  <a:pt x="4285330" y="0"/>
                </a:lnTo>
                <a:lnTo>
                  <a:pt x="4285330"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1225230" y="1330856"/>
            <a:ext cx="7207352" cy="753242"/>
          </a:xfrm>
          <a:prstGeom prst="rect">
            <a:avLst/>
          </a:prstGeom>
        </p:spPr>
        <p:txBody>
          <a:bodyPr lIns="0" tIns="0" rIns="0" bIns="0" rtlCol="0" anchor="t">
            <a:spAutoFit/>
          </a:bodyPr>
          <a:lstStyle/>
          <a:p>
            <a:pPr marL="0" lvl="0" indent="0" algn="ctr">
              <a:lnSpc>
                <a:spcPts val="5625"/>
              </a:lnSpc>
            </a:pPr>
            <a:r>
              <a:rPr lang="en-US" sz="5065" b="1">
                <a:solidFill>
                  <a:srgbClr val="3F3E3A"/>
                </a:solidFill>
                <a:latin typeface="Arimo Bold" panose="020B0704020202020204"/>
                <a:ea typeface="Arimo Bold" panose="020B0704020202020204"/>
                <a:cs typeface="Arimo Bold" panose="020B0704020202020204"/>
                <a:sym typeface="Arimo Bold" panose="020B0704020202020204"/>
              </a:rPr>
              <a:t>KẾT QUẢ ĐẠT ĐƯỢC</a:t>
            </a:r>
            <a:endParaRPr lang="en-US" sz="5065" b="1">
              <a:solidFill>
                <a:srgbClr val="3F3E3A"/>
              </a:solidFill>
              <a:latin typeface="Arimo Bold" panose="020B0704020202020204"/>
              <a:ea typeface="Arimo Bold" panose="020B0704020202020204"/>
              <a:cs typeface="Arimo Bold" panose="020B0704020202020204"/>
              <a:sym typeface="Arimo Bold" panose="020B0704020202020204"/>
            </a:endParaRPr>
          </a:p>
        </p:txBody>
      </p:sp>
      <p:sp>
        <p:nvSpPr>
          <p:cNvPr id="9" name="TextBox 9"/>
          <p:cNvSpPr txBox="1"/>
          <p:nvPr/>
        </p:nvSpPr>
        <p:spPr>
          <a:xfrm>
            <a:off x="1529758" y="2532988"/>
            <a:ext cx="14203668" cy="5106724"/>
          </a:xfrm>
          <a:prstGeom prst="rect">
            <a:avLst/>
          </a:prstGeom>
        </p:spPr>
        <p:txBody>
          <a:bodyPr lIns="0" tIns="0" rIns="0" bIns="0" rtlCol="0" anchor="t">
            <a:spAutoFit/>
          </a:bodyPr>
          <a:lstStyle/>
          <a:p>
            <a:pPr marL="845185" lvl="1" indent="-422910" algn="l">
              <a:lnSpc>
                <a:spcPts val="5870"/>
              </a:lnSpc>
              <a:spcBef>
                <a:spcPct val="0"/>
              </a:spcBef>
              <a:buFont typeface="Arial" panose="020B0604020202020204"/>
              <a:buChar char="•"/>
            </a:pPr>
            <a:r>
              <a:rPr lang="en-US" sz="3915">
                <a:solidFill>
                  <a:srgbClr val="3F3E3A"/>
                </a:solidFill>
                <a:latin typeface="Sansita Regular" panose="03060502030602020506"/>
                <a:ea typeface="Sansita Regular" panose="03060502030602020506"/>
                <a:cs typeface="Sansita Regular" panose="03060502030602020506"/>
                <a:sym typeface="Sansita Regular" panose="03060502030602020506"/>
              </a:rPr>
              <a:t>Website bán cây cảnh đã hoàn thiện các chức năng cơ bản: hiển thị danh mục cây cảnh, chi tiết sản phẩm, giỏ hàng, và đặt hàng trực tuyến.</a:t>
            </a:r>
            <a:endParaRPr lang="en-US" sz="3915">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845185" lvl="1" indent="-422910" algn="l">
              <a:lnSpc>
                <a:spcPts val="5870"/>
              </a:lnSpc>
              <a:spcBef>
                <a:spcPct val="0"/>
              </a:spcBef>
              <a:buFont typeface="Arial" panose="020B0604020202020204"/>
              <a:buChar char="•"/>
            </a:pPr>
            <a:r>
              <a:rPr lang="en-US" sz="3915">
                <a:solidFill>
                  <a:srgbClr val="3F3E3A"/>
                </a:solidFill>
                <a:latin typeface="Sansita Regular" panose="03060502030602020506"/>
                <a:ea typeface="Sansita Regular" panose="03060502030602020506"/>
                <a:cs typeface="Sansita Regular" panose="03060502030602020506"/>
                <a:sym typeface="Sansita Regular" panose="03060502030602020506"/>
              </a:rPr>
              <a:t>Giao diện thân thiện với người dùng </a:t>
            </a:r>
            <a:endParaRPr lang="en-US" sz="3915">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845185" lvl="1" indent="-422910" algn="l">
              <a:lnSpc>
                <a:spcPts val="5870"/>
              </a:lnSpc>
              <a:spcBef>
                <a:spcPct val="0"/>
              </a:spcBef>
              <a:buFont typeface="Arial" panose="020B0604020202020204"/>
              <a:buChar char="•"/>
            </a:pPr>
            <a:r>
              <a:rPr lang="en-US" sz="3915">
                <a:solidFill>
                  <a:srgbClr val="3F3E3A"/>
                </a:solidFill>
                <a:latin typeface="Sansita Regular" panose="03060502030602020506"/>
                <a:ea typeface="Sansita Regular" panose="03060502030602020506"/>
                <a:cs typeface="Sansita Regular" panose="03060502030602020506"/>
                <a:sym typeface="Sansita Regular" panose="03060502030602020506"/>
              </a:rPr>
              <a:t>Quản lý dữ liệu hiệu quả qua MySQL  và logic phía server bằng PHP.</a:t>
            </a:r>
            <a:endParaRPr lang="en-US" sz="3915">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845185" lvl="1" indent="-422910" algn="l">
              <a:lnSpc>
                <a:spcPts val="5870"/>
              </a:lnSpc>
              <a:spcBef>
                <a:spcPct val="0"/>
              </a:spcBef>
              <a:buFont typeface="Arial" panose="020B0604020202020204"/>
              <a:buChar char="•"/>
            </a:pPr>
            <a:r>
              <a:rPr lang="en-US" sz="3915">
                <a:solidFill>
                  <a:srgbClr val="3F3E3A"/>
                </a:solidFill>
                <a:latin typeface="Sansita Regular" panose="03060502030602020506"/>
                <a:ea typeface="Sansita Regular" panose="03060502030602020506"/>
                <a:cs typeface="Sansita Regular" panose="03060502030602020506"/>
                <a:sym typeface="Sansita Regular" panose="03060502030602020506"/>
              </a:rPr>
              <a:t>Phân quyền rõ ràng với khu vực quản trị  để quản lý sản phẩm và đơn hàng.</a:t>
            </a:r>
            <a:endParaRPr lang="en-US" sz="3915">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33426" y="4765676"/>
            <a:ext cx="1725176" cy="1848603"/>
          </a:xfrm>
          <a:custGeom>
            <a:avLst/>
            <a:gdLst/>
            <a:ahLst/>
            <a:cxnLst/>
            <a:rect l="l" t="t" r="r" b="b"/>
            <a:pathLst>
              <a:path w="1725176" h="1848603">
                <a:moveTo>
                  <a:pt x="0" y="0"/>
                </a:moveTo>
                <a:lnTo>
                  <a:pt x="1725176" y="0"/>
                </a:lnTo>
                <a:lnTo>
                  <a:pt x="1725176" y="1848604"/>
                </a:lnTo>
                <a:lnTo>
                  <a:pt x="0" y="1848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06436" y="-5014400"/>
            <a:ext cx="9704333" cy="8222217"/>
          </a:xfrm>
          <a:custGeom>
            <a:avLst/>
            <a:gdLst/>
            <a:ahLst/>
            <a:cxnLst/>
            <a:rect l="l" t="t" r="r" b="b"/>
            <a:pathLst>
              <a:path w="9704333" h="8222217">
                <a:moveTo>
                  <a:pt x="0" y="0"/>
                </a:moveTo>
                <a:lnTo>
                  <a:pt x="9704332" y="0"/>
                </a:lnTo>
                <a:lnTo>
                  <a:pt x="9704332"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523072" y="-2088057"/>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606696">
            <a:off x="-2142665" y="5671184"/>
            <a:ext cx="4285331" cy="5101584"/>
          </a:xfrm>
          <a:custGeom>
            <a:avLst/>
            <a:gdLst/>
            <a:ahLst/>
            <a:cxnLst/>
            <a:rect l="l" t="t" r="r" b="b"/>
            <a:pathLst>
              <a:path w="4285331" h="5101584">
                <a:moveTo>
                  <a:pt x="0" y="0"/>
                </a:moveTo>
                <a:lnTo>
                  <a:pt x="4285330" y="0"/>
                </a:lnTo>
                <a:lnTo>
                  <a:pt x="4285330"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282943" y="1193869"/>
            <a:ext cx="7207352" cy="753242"/>
          </a:xfrm>
          <a:prstGeom prst="rect">
            <a:avLst/>
          </a:prstGeom>
        </p:spPr>
        <p:txBody>
          <a:bodyPr lIns="0" tIns="0" rIns="0" bIns="0" rtlCol="0" anchor="t">
            <a:spAutoFit/>
          </a:bodyPr>
          <a:lstStyle/>
          <a:p>
            <a:pPr marL="0" lvl="0" indent="0" algn="ctr">
              <a:lnSpc>
                <a:spcPts val="5625"/>
              </a:lnSpc>
            </a:pPr>
            <a:r>
              <a:rPr lang="en-US" sz="5065" b="1">
                <a:solidFill>
                  <a:srgbClr val="3F3E3A"/>
                </a:solidFill>
                <a:latin typeface="Arimo Bold" panose="020B0704020202020204"/>
                <a:ea typeface="Arimo Bold" panose="020B0704020202020204"/>
                <a:cs typeface="Arimo Bold" panose="020B0704020202020204"/>
                <a:sym typeface="Arimo Bold" panose="020B0704020202020204"/>
              </a:rPr>
              <a:t>ƯU ĐIỂM</a:t>
            </a:r>
            <a:endParaRPr lang="en-US" sz="5065" b="1">
              <a:solidFill>
                <a:srgbClr val="3F3E3A"/>
              </a:solidFill>
              <a:latin typeface="Arimo Bold" panose="020B0704020202020204"/>
              <a:ea typeface="Arimo Bold" panose="020B0704020202020204"/>
              <a:cs typeface="Arimo Bold" panose="020B0704020202020204"/>
              <a:sym typeface="Arimo Bold" panose="020B0704020202020204"/>
            </a:endParaRPr>
          </a:p>
        </p:txBody>
      </p:sp>
      <p:sp>
        <p:nvSpPr>
          <p:cNvPr id="9" name="TextBox 9"/>
          <p:cNvSpPr txBox="1"/>
          <p:nvPr/>
        </p:nvSpPr>
        <p:spPr>
          <a:xfrm>
            <a:off x="1462228" y="2198797"/>
            <a:ext cx="15133786" cy="7006018"/>
          </a:xfrm>
          <a:prstGeom prst="rect">
            <a:avLst/>
          </a:prstGeom>
        </p:spPr>
        <p:txBody>
          <a:bodyPr lIns="0" tIns="0" rIns="0" bIns="0" rtlCol="0" anchor="t">
            <a:spAutoFit/>
          </a:bodyPr>
          <a:lstStyle/>
          <a:p>
            <a:pPr marL="888365" lvl="1" indent="-444500" algn="l">
              <a:lnSpc>
                <a:spcPts val="6170"/>
              </a:lnSpc>
              <a:spcBef>
                <a:spcPct val="0"/>
              </a:spcBef>
              <a:buFont typeface="Arial" panose="020B0604020202020204"/>
              <a:buChar char="•"/>
            </a:pPr>
            <a:r>
              <a:rPr lang="en-US" sz="4115">
                <a:solidFill>
                  <a:srgbClr val="3F3E3A"/>
                </a:solidFill>
                <a:latin typeface="Arimo" panose="020B0604020202020204"/>
                <a:ea typeface="Arimo" panose="020B0604020202020204"/>
                <a:cs typeface="Arimo" panose="020B0604020202020204"/>
                <a:sym typeface="Arimo" panose="020B0604020202020204"/>
              </a:rPr>
              <a:t>Giao diện w</a:t>
            </a:r>
            <a:r>
              <a:rPr lang="en-US" sz="4115">
                <a:solidFill>
                  <a:srgbClr val="3F3E3A"/>
                </a:solidFill>
                <a:latin typeface="Arimo" panose="020B0604020202020204"/>
                <a:ea typeface="Arimo" panose="020B0604020202020204"/>
                <a:cs typeface="Arimo" panose="020B0604020202020204"/>
                <a:sym typeface="Arimo" panose="020B0604020202020204"/>
              </a:rPr>
              <a:t>ebsite đơn giản, dễ nhìn, dễ sử dụng cho người dùng.</a:t>
            </a:r>
            <a:endParaRPr lang="en-US" sz="4115">
              <a:solidFill>
                <a:srgbClr val="3F3E3A"/>
              </a:solidFill>
              <a:latin typeface="Arimo" panose="020B0604020202020204"/>
              <a:ea typeface="Arimo" panose="020B0604020202020204"/>
              <a:cs typeface="Arimo" panose="020B0604020202020204"/>
              <a:sym typeface="Arimo" panose="020B0604020202020204"/>
            </a:endParaRPr>
          </a:p>
          <a:p>
            <a:pPr marL="888365" lvl="1" indent="-444500" algn="l">
              <a:lnSpc>
                <a:spcPts val="6170"/>
              </a:lnSpc>
              <a:spcBef>
                <a:spcPct val="0"/>
              </a:spcBef>
              <a:buFont typeface="Arial" panose="020B0604020202020204"/>
              <a:buChar char="•"/>
            </a:pPr>
            <a:r>
              <a:rPr lang="en-US" sz="4115">
                <a:solidFill>
                  <a:srgbClr val="3F3E3A"/>
                </a:solidFill>
                <a:latin typeface="Arimo" panose="020B0604020202020204"/>
                <a:ea typeface="Arimo" panose="020B0604020202020204"/>
                <a:cs typeface="Arimo" panose="020B0604020202020204"/>
                <a:sym typeface="Arimo" panose="020B0604020202020204"/>
              </a:rPr>
              <a:t>Các chức năng cơ bản đầy đủ, phù hợp với nhu cầu bán hàng online.</a:t>
            </a:r>
            <a:endParaRPr lang="en-US" sz="4115">
              <a:solidFill>
                <a:srgbClr val="3F3E3A"/>
              </a:solidFill>
              <a:latin typeface="Arimo" panose="020B0604020202020204"/>
              <a:ea typeface="Arimo" panose="020B0604020202020204"/>
              <a:cs typeface="Arimo" panose="020B0604020202020204"/>
              <a:sym typeface="Arimo" panose="020B0604020202020204"/>
            </a:endParaRPr>
          </a:p>
          <a:p>
            <a:pPr marL="888365" lvl="1" indent="-444500" algn="l">
              <a:lnSpc>
                <a:spcPts val="6170"/>
              </a:lnSpc>
              <a:spcBef>
                <a:spcPct val="0"/>
              </a:spcBef>
              <a:buFont typeface="Arial" panose="020B0604020202020204"/>
              <a:buChar char="•"/>
            </a:pPr>
            <a:r>
              <a:rPr lang="en-US" sz="4115">
                <a:solidFill>
                  <a:srgbClr val="3F3E3A"/>
                </a:solidFill>
                <a:latin typeface="Arimo" panose="020B0604020202020204"/>
                <a:ea typeface="Arimo" panose="020B0604020202020204"/>
                <a:cs typeface="Arimo" panose="020B0604020202020204"/>
                <a:sym typeface="Arimo" panose="020B0604020202020204"/>
              </a:rPr>
              <a:t>Bả</a:t>
            </a:r>
            <a:r>
              <a:rPr lang="en-US" sz="4115">
                <a:solidFill>
                  <a:srgbClr val="3F3E3A"/>
                </a:solidFill>
                <a:latin typeface="Arimo" panose="020B0604020202020204"/>
                <a:ea typeface="Arimo" panose="020B0604020202020204"/>
                <a:cs typeface="Arimo" panose="020B0604020202020204"/>
                <a:sym typeface="Arimo" panose="020B0604020202020204"/>
              </a:rPr>
              <a:t>o mật cơ bản tốt (sử dụng PDO để tránh lỗi SQL Injection).</a:t>
            </a:r>
            <a:endParaRPr lang="en-US" sz="4115">
              <a:solidFill>
                <a:srgbClr val="3F3E3A"/>
              </a:solidFill>
              <a:latin typeface="Arimo" panose="020B0604020202020204"/>
              <a:ea typeface="Arimo" panose="020B0604020202020204"/>
              <a:cs typeface="Arimo" panose="020B0604020202020204"/>
              <a:sym typeface="Arimo" panose="020B0604020202020204"/>
            </a:endParaRPr>
          </a:p>
          <a:p>
            <a:pPr marL="888365" lvl="1" indent="-444500" algn="l">
              <a:lnSpc>
                <a:spcPts val="6170"/>
              </a:lnSpc>
              <a:spcBef>
                <a:spcPct val="0"/>
              </a:spcBef>
              <a:buFont typeface="Arial" panose="020B0604020202020204"/>
              <a:buChar char="•"/>
            </a:pPr>
            <a:r>
              <a:rPr lang="en-US" sz="4115">
                <a:solidFill>
                  <a:srgbClr val="3F3E3A"/>
                </a:solidFill>
                <a:latin typeface="Arimo" panose="020B0604020202020204"/>
                <a:ea typeface="Arimo" panose="020B0604020202020204"/>
                <a:cs typeface="Arimo" panose="020B0604020202020204"/>
                <a:sym typeface="Arimo" panose="020B0604020202020204"/>
              </a:rPr>
              <a:t>Tra</a:t>
            </a:r>
            <a:r>
              <a:rPr lang="en-US" sz="4115">
                <a:solidFill>
                  <a:srgbClr val="3F3E3A"/>
                </a:solidFill>
                <a:latin typeface="Arimo" panose="020B0604020202020204"/>
                <a:ea typeface="Arimo" panose="020B0604020202020204"/>
                <a:cs typeface="Arimo" panose="020B0604020202020204"/>
                <a:sym typeface="Arimo" panose="020B0604020202020204"/>
              </a:rPr>
              <a:t>ng quản trị rõ ràng, dễ dàng thêm, sửa, xóa sản phẩm và quản lý đơn hàng.</a:t>
            </a:r>
            <a:endParaRPr lang="en-US" sz="4115">
              <a:solidFill>
                <a:srgbClr val="3F3E3A"/>
              </a:solidFill>
              <a:latin typeface="Arimo" panose="020B0604020202020204"/>
              <a:ea typeface="Arimo" panose="020B0604020202020204"/>
              <a:cs typeface="Arimo" panose="020B0604020202020204"/>
              <a:sym typeface="Arimo" panose="020B0604020202020204"/>
            </a:endParaRPr>
          </a:p>
          <a:p>
            <a:pPr algn="l">
              <a:lnSpc>
                <a:spcPts val="6170"/>
              </a:lnSpc>
              <a:spcBef>
                <a:spcPct val="0"/>
              </a:spcBef>
            </a:p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4966891" y="8198182"/>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6756254" y="470612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190971" y="-4924360"/>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6338764" y="-1366448"/>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480479" y="685805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82943" y="1193869"/>
            <a:ext cx="7207352" cy="753242"/>
          </a:xfrm>
          <a:prstGeom prst="rect">
            <a:avLst/>
          </a:prstGeom>
        </p:spPr>
        <p:txBody>
          <a:bodyPr lIns="0" tIns="0" rIns="0" bIns="0" rtlCol="0" anchor="t">
            <a:spAutoFit/>
          </a:bodyPr>
          <a:lstStyle/>
          <a:p>
            <a:pPr marL="0" lvl="0" indent="0" algn="ctr">
              <a:lnSpc>
                <a:spcPts val="5625"/>
              </a:lnSpc>
            </a:pPr>
            <a:r>
              <a:rPr lang="en-US" sz="5065" b="1">
                <a:solidFill>
                  <a:srgbClr val="3F3E3A"/>
                </a:solidFill>
                <a:latin typeface="Arimo Bold" panose="020B0704020202020204"/>
                <a:ea typeface="Arimo Bold" panose="020B0704020202020204"/>
                <a:cs typeface="Arimo Bold" panose="020B0704020202020204"/>
                <a:sym typeface="Arimo Bold" panose="020B0704020202020204"/>
              </a:rPr>
              <a:t>KHUYẾT ĐIỂM</a:t>
            </a:r>
            <a:endParaRPr lang="en-US" sz="5065" b="1">
              <a:solidFill>
                <a:srgbClr val="3F3E3A"/>
              </a:solidFill>
              <a:latin typeface="Arimo Bold" panose="020B0704020202020204"/>
              <a:ea typeface="Arimo Bold" panose="020B0704020202020204"/>
              <a:cs typeface="Arimo Bold" panose="020B0704020202020204"/>
              <a:sym typeface="Arimo Bold" panose="020B0704020202020204"/>
            </a:endParaRPr>
          </a:p>
        </p:txBody>
      </p:sp>
      <p:sp>
        <p:nvSpPr>
          <p:cNvPr id="8" name="TextBox 8"/>
          <p:cNvSpPr txBox="1"/>
          <p:nvPr/>
        </p:nvSpPr>
        <p:spPr>
          <a:xfrm>
            <a:off x="668539" y="2221573"/>
            <a:ext cx="15772843" cy="6693885"/>
          </a:xfrm>
          <a:prstGeom prst="rect">
            <a:avLst/>
          </a:prstGeom>
        </p:spPr>
        <p:txBody>
          <a:bodyPr lIns="0" tIns="0" rIns="0" bIns="0" rtlCol="0" anchor="t">
            <a:spAutoFit/>
          </a:bodyPr>
          <a:lstStyle/>
          <a:p>
            <a:pPr marL="765175" lvl="1" indent="-382905" algn="l">
              <a:lnSpc>
                <a:spcPts val="5315"/>
              </a:lnSpc>
              <a:spcBef>
                <a:spcPct val="0"/>
              </a:spcBef>
              <a:buFont typeface="Arial" panose="020B0604020202020204"/>
              <a:buChar char="•"/>
            </a:pPr>
            <a:r>
              <a:rPr lang="en-US" sz="3545">
                <a:solidFill>
                  <a:srgbClr val="3F3E3A"/>
                </a:solidFill>
                <a:latin typeface="Arimo" panose="020B0604020202020204"/>
                <a:ea typeface="Arimo" panose="020B0604020202020204"/>
                <a:cs typeface="Arimo" panose="020B0604020202020204"/>
                <a:sym typeface="Arimo" panose="020B0604020202020204"/>
              </a:rPr>
              <a:t>G</a:t>
            </a:r>
            <a:r>
              <a:rPr lang="en-US" sz="3545">
                <a:solidFill>
                  <a:srgbClr val="3F3E3A"/>
                </a:solidFill>
                <a:latin typeface="Arimo" panose="020B0604020202020204"/>
                <a:ea typeface="Arimo" panose="020B0604020202020204"/>
                <a:cs typeface="Arimo" panose="020B0604020202020204"/>
                <a:sym typeface="Arimo" panose="020B0604020202020204"/>
              </a:rPr>
              <a:t>iao diện và trải nghiệm người dùng còn đơn giản, chưa thực sự nổi bật.</a:t>
            </a:r>
            <a:endParaRPr lang="en-US" sz="3545">
              <a:solidFill>
                <a:srgbClr val="3F3E3A"/>
              </a:solidFill>
              <a:latin typeface="Arimo" panose="020B0604020202020204"/>
              <a:ea typeface="Arimo" panose="020B0604020202020204"/>
              <a:cs typeface="Arimo" panose="020B0604020202020204"/>
              <a:sym typeface="Arimo" panose="020B0604020202020204"/>
            </a:endParaRPr>
          </a:p>
          <a:p>
            <a:pPr marL="765175" lvl="1" indent="-382905" algn="l">
              <a:lnSpc>
                <a:spcPts val="5315"/>
              </a:lnSpc>
              <a:spcBef>
                <a:spcPct val="0"/>
              </a:spcBef>
              <a:buFont typeface="Arial" panose="020B0604020202020204"/>
              <a:buChar char="•"/>
            </a:pPr>
            <a:r>
              <a:rPr lang="en-US" sz="3545">
                <a:solidFill>
                  <a:srgbClr val="3F3E3A"/>
                </a:solidFill>
                <a:latin typeface="Arimo" panose="020B0604020202020204"/>
                <a:ea typeface="Arimo" panose="020B0604020202020204"/>
                <a:cs typeface="Arimo" panose="020B0604020202020204"/>
                <a:sym typeface="Arimo" panose="020B0604020202020204"/>
              </a:rPr>
              <a:t>Chưa tích hợp các chức năng nâng cao như thanh toán online qua ví điện tử, Paypal, VNPAY,...</a:t>
            </a:r>
            <a:endParaRPr lang="en-US" sz="3545">
              <a:solidFill>
                <a:srgbClr val="3F3E3A"/>
              </a:solidFill>
              <a:latin typeface="Arimo" panose="020B0604020202020204"/>
              <a:ea typeface="Arimo" panose="020B0604020202020204"/>
              <a:cs typeface="Arimo" panose="020B0604020202020204"/>
              <a:sym typeface="Arimo" panose="020B0604020202020204"/>
            </a:endParaRPr>
          </a:p>
          <a:p>
            <a:pPr marL="765175" lvl="1" indent="-382905" algn="l">
              <a:lnSpc>
                <a:spcPts val="5315"/>
              </a:lnSpc>
              <a:spcBef>
                <a:spcPct val="0"/>
              </a:spcBef>
              <a:buFont typeface="Arial" panose="020B0604020202020204"/>
              <a:buChar char="•"/>
            </a:pPr>
            <a:r>
              <a:rPr lang="en-US" sz="3545">
                <a:solidFill>
                  <a:srgbClr val="3F3E3A"/>
                </a:solidFill>
                <a:latin typeface="Arimo" panose="020B0604020202020204"/>
                <a:ea typeface="Arimo" panose="020B0604020202020204"/>
                <a:cs typeface="Arimo" panose="020B0604020202020204"/>
                <a:sym typeface="Arimo" panose="020B0604020202020204"/>
              </a:rPr>
              <a:t>Hệ thống chưa có tính năng gửi email xác nhận đơn hàng tự động cho khách hàng.</a:t>
            </a:r>
            <a:endParaRPr lang="en-US" sz="3545">
              <a:solidFill>
                <a:srgbClr val="3F3E3A"/>
              </a:solidFill>
              <a:latin typeface="Arimo" panose="020B0604020202020204"/>
              <a:ea typeface="Arimo" panose="020B0604020202020204"/>
              <a:cs typeface="Arimo" panose="020B0604020202020204"/>
              <a:sym typeface="Arimo" panose="020B0604020202020204"/>
            </a:endParaRPr>
          </a:p>
          <a:p>
            <a:pPr marL="744220" lvl="1" indent="-372110" algn="l">
              <a:lnSpc>
                <a:spcPts val="5170"/>
              </a:lnSpc>
              <a:spcBef>
                <a:spcPct val="0"/>
              </a:spcBef>
              <a:buFont typeface="Arial" panose="020B0604020202020204"/>
              <a:buChar char="•"/>
            </a:pPr>
            <a:r>
              <a:rPr lang="en-US" sz="3445">
                <a:solidFill>
                  <a:srgbClr val="3F3E3A"/>
                </a:solidFill>
                <a:latin typeface="Arimo" panose="020B0604020202020204"/>
                <a:ea typeface="Arimo" panose="020B0604020202020204"/>
                <a:cs typeface="Arimo" panose="020B0604020202020204"/>
                <a:sym typeface="Arimo" panose="020B0604020202020204"/>
              </a:rPr>
              <a:t>Chưa có tính năng chọn riêng sản phẩm để đặt hàng</a:t>
            </a:r>
            <a:endParaRPr lang="en-US" sz="3445">
              <a:solidFill>
                <a:srgbClr val="3F3E3A"/>
              </a:solidFill>
              <a:latin typeface="Arimo" panose="020B0604020202020204"/>
              <a:ea typeface="Arimo" panose="020B0604020202020204"/>
              <a:cs typeface="Arimo" panose="020B0604020202020204"/>
              <a:sym typeface="Arimo" panose="020B0604020202020204"/>
            </a:endParaRPr>
          </a:p>
          <a:p>
            <a:pPr marL="765175" lvl="1" indent="-382905" algn="l">
              <a:lnSpc>
                <a:spcPts val="5315"/>
              </a:lnSpc>
              <a:spcBef>
                <a:spcPct val="0"/>
              </a:spcBef>
              <a:buFont typeface="Arial" panose="020B0604020202020204"/>
              <a:buChar char="•"/>
            </a:pPr>
            <a:r>
              <a:rPr lang="en-US" sz="3545">
                <a:solidFill>
                  <a:srgbClr val="3F3E3A"/>
                </a:solidFill>
                <a:latin typeface="Arimo" panose="020B0604020202020204"/>
                <a:ea typeface="Arimo" panose="020B0604020202020204"/>
                <a:cs typeface="Arimo" panose="020B0604020202020204"/>
                <a:sym typeface="Arimo" panose="020B0604020202020204"/>
              </a:rPr>
              <a:t>Tính năng tìm kiếm và lọc sản phẩm còn đơn giản, chưa hỗ trợ tìm kiếm nâng cao.</a:t>
            </a:r>
            <a:endParaRPr lang="en-US" sz="3545">
              <a:solidFill>
                <a:srgbClr val="3F3E3A"/>
              </a:solidFill>
              <a:latin typeface="Arimo" panose="020B0604020202020204"/>
              <a:ea typeface="Arimo" panose="020B0604020202020204"/>
              <a:cs typeface="Arimo" panose="020B0604020202020204"/>
              <a:sym typeface="Arimo" panose="020B0604020202020204"/>
            </a:endParaRPr>
          </a:p>
          <a:p>
            <a:pPr marL="765175" lvl="1" indent="-382905" algn="l">
              <a:lnSpc>
                <a:spcPts val="5315"/>
              </a:lnSpc>
              <a:spcBef>
                <a:spcPct val="0"/>
              </a:spcBef>
              <a:buFont typeface="Arial" panose="020B0604020202020204"/>
              <a:buChar char="•"/>
            </a:pPr>
            <a:r>
              <a:rPr lang="en-US" sz="3545">
                <a:solidFill>
                  <a:srgbClr val="3F3E3A"/>
                </a:solidFill>
                <a:latin typeface="Arimo" panose="020B0604020202020204"/>
                <a:ea typeface="Arimo" panose="020B0604020202020204"/>
                <a:cs typeface="Arimo" panose="020B0604020202020204"/>
                <a:sym typeface="Arimo" panose="020B0604020202020204"/>
              </a:rPr>
              <a:t>Bảo</a:t>
            </a:r>
            <a:r>
              <a:rPr lang="en-US" sz="3545">
                <a:solidFill>
                  <a:srgbClr val="3F3E3A"/>
                </a:solidFill>
                <a:latin typeface="Arimo" panose="020B0604020202020204"/>
                <a:ea typeface="Arimo" panose="020B0604020202020204"/>
                <a:cs typeface="Arimo" panose="020B0604020202020204"/>
                <a:sym typeface="Arimo" panose="020B0604020202020204"/>
              </a:rPr>
              <a:t> mật mới dừng ở mức cơ bản, chưa áp dụng các kỹ thuật như mã hóa mật khẩu người dùng, xác thực 2 bước, ...</a:t>
            </a:r>
            <a:endParaRPr lang="en-US" sz="3545">
              <a:solidFill>
                <a:srgbClr val="3F3E3A"/>
              </a:solidFill>
              <a:latin typeface="Arimo" panose="020B0604020202020204"/>
              <a:ea typeface="Arimo" panose="020B0604020202020204"/>
              <a:cs typeface="Arimo" panose="020B0604020202020204"/>
              <a:sym typeface="Arimo"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4966891" y="8198182"/>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6756254" y="4640548"/>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190971" y="-4924360"/>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6338764" y="-1366448"/>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795350" y="6635205"/>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34788" y="812485"/>
            <a:ext cx="13825303" cy="753242"/>
          </a:xfrm>
          <a:prstGeom prst="rect">
            <a:avLst/>
          </a:prstGeom>
        </p:spPr>
        <p:txBody>
          <a:bodyPr lIns="0" tIns="0" rIns="0" bIns="0" rtlCol="0" anchor="t">
            <a:spAutoFit/>
          </a:bodyPr>
          <a:lstStyle/>
          <a:p>
            <a:pPr marL="0" lvl="0" indent="0" algn="ctr">
              <a:lnSpc>
                <a:spcPts val="5625"/>
              </a:lnSpc>
            </a:pPr>
            <a:r>
              <a:rPr lang="en-US" sz="5065" b="1">
                <a:solidFill>
                  <a:srgbClr val="3F3E3A"/>
                </a:solidFill>
                <a:latin typeface="Arimo Bold" panose="020B0704020202020204"/>
                <a:ea typeface="Arimo Bold" panose="020B0704020202020204"/>
                <a:cs typeface="Arimo Bold" panose="020B0704020202020204"/>
                <a:sym typeface="Arimo Bold" panose="020B0704020202020204"/>
              </a:rPr>
              <a:t>HƯỚNG PHÁT TRIỂN TRONG TƯƠNG LAI</a:t>
            </a:r>
            <a:endParaRPr lang="en-US" sz="5065" b="1">
              <a:solidFill>
                <a:srgbClr val="3F3E3A"/>
              </a:solidFill>
              <a:latin typeface="Arimo Bold" panose="020B0704020202020204"/>
              <a:ea typeface="Arimo Bold" panose="020B0704020202020204"/>
              <a:cs typeface="Arimo Bold" panose="020B0704020202020204"/>
              <a:sym typeface="Arimo Bold" panose="020B0704020202020204"/>
            </a:endParaRPr>
          </a:p>
        </p:txBody>
      </p:sp>
      <p:sp>
        <p:nvSpPr>
          <p:cNvPr id="8" name="TextBox 8"/>
          <p:cNvSpPr txBox="1"/>
          <p:nvPr/>
        </p:nvSpPr>
        <p:spPr>
          <a:xfrm>
            <a:off x="893640" y="1964341"/>
            <a:ext cx="15052252" cy="6224968"/>
          </a:xfrm>
          <a:prstGeom prst="rect">
            <a:avLst/>
          </a:prstGeom>
        </p:spPr>
        <p:txBody>
          <a:bodyPr lIns="0" tIns="0" rIns="0" bIns="0" rtlCol="0" anchor="t">
            <a:spAutoFit/>
          </a:bodyPr>
          <a:lstStyle/>
          <a:p>
            <a:pPr marL="888365" lvl="1" indent="-444500" algn="l">
              <a:lnSpc>
                <a:spcPts val="6170"/>
              </a:lnSpc>
              <a:spcBef>
                <a:spcPct val="0"/>
              </a:spcBef>
              <a:buFont typeface="Arial" panose="020B0604020202020204"/>
              <a:buChar char="•"/>
            </a:pPr>
            <a:r>
              <a:rPr lang="en-US" sz="4115">
                <a:solidFill>
                  <a:srgbClr val="3F3E3A"/>
                </a:solidFill>
                <a:latin typeface="Arimo" panose="020B0604020202020204"/>
                <a:ea typeface="Arimo" panose="020B0604020202020204"/>
                <a:cs typeface="Arimo" panose="020B0604020202020204"/>
                <a:sym typeface="Arimo" panose="020B0604020202020204"/>
              </a:rPr>
              <a:t>Tối ưu lại g</a:t>
            </a:r>
            <a:r>
              <a:rPr lang="en-US" sz="4115">
                <a:solidFill>
                  <a:srgbClr val="3F3E3A"/>
                </a:solidFill>
                <a:latin typeface="Arimo" panose="020B0604020202020204"/>
                <a:ea typeface="Arimo" panose="020B0604020202020204"/>
                <a:cs typeface="Arimo" panose="020B0604020202020204"/>
                <a:sym typeface="Arimo" panose="020B0604020202020204"/>
              </a:rPr>
              <a:t>iao diện với các hiệu ứng mượt mà, thân thiện hơn </a:t>
            </a:r>
            <a:endParaRPr lang="en-US" sz="4115">
              <a:solidFill>
                <a:srgbClr val="3F3E3A"/>
              </a:solidFill>
              <a:latin typeface="Arimo" panose="020B0604020202020204"/>
              <a:ea typeface="Arimo" panose="020B0604020202020204"/>
              <a:cs typeface="Arimo" panose="020B0604020202020204"/>
              <a:sym typeface="Arimo" panose="020B0604020202020204"/>
            </a:endParaRPr>
          </a:p>
          <a:p>
            <a:pPr marL="888365" lvl="1" indent="-444500" algn="l">
              <a:lnSpc>
                <a:spcPts val="6170"/>
              </a:lnSpc>
              <a:spcBef>
                <a:spcPct val="0"/>
              </a:spcBef>
              <a:buFont typeface="Arial" panose="020B0604020202020204"/>
              <a:buChar char="•"/>
            </a:pPr>
            <a:r>
              <a:rPr lang="en-US" sz="4115">
                <a:solidFill>
                  <a:srgbClr val="3F3E3A"/>
                </a:solidFill>
                <a:latin typeface="Arimo" panose="020B0604020202020204"/>
                <a:ea typeface="Arimo" panose="020B0604020202020204"/>
                <a:cs typeface="Arimo" panose="020B0604020202020204"/>
                <a:sym typeface="Arimo" panose="020B0604020202020204"/>
              </a:rPr>
              <a:t>T</a:t>
            </a:r>
            <a:r>
              <a:rPr lang="en-US" sz="4115">
                <a:solidFill>
                  <a:srgbClr val="3F3E3A"/>
                </a:solidFill>
                <a:latin typeface="Arimo" panose="020B0604020202020204"/>
                <a:ea typeface="Arimo" panose="020B0604020202020204"/>
                <a:cs typeface="Arimo" panose="020B0604020202020204"/>
                <a:sym typeface="Arimo" panose="020B0604020202020204"/>
              </a:rPr>
              <a:t>ích hợp cổng thanh toán trực tuyến đa dạng </a:t>
            </a:r>
            <a:endParaRPr lang="en-US" sz="4115">
              <a:solidFill>
                <a:srgbClr val="3F3E3A"/>
              </a:solidFill>
              <a:latin typeface="Arimo" panose="020B0604020202020204"/>
              <a:ea typeface="Arimo" panose="020B0604020202020204"/>
              <a:cs typeface="Arimo" panose="020B0604020202020204"/>
              <a:sym typeface="Arimo" panose="020B0604020202020204"/>
            </a:endParaRPr>
          </a:p>
          <a:p>
            <a:pPr marL="888365" lvl="1" indent="-444500" algn="l">
              <a:lnSpc>
                <a:spcPts val="6170"/>
              </a:lnSpc>
              <a:spcBef>
                <a:spcPct val="0"/>
              </a:spcBef>
              <a:buFont typeface="Arial" panose="020B0604020202020204"/>
              <a:buChar char="•"/>
            </a:pPr>
            <a:r>
              <a:rPr lang="en-US" sz="4115">
                <a:solidFill>
                  <a:srgbClr val="3F3E3A"/>
                </a:solidFill>
                <a:latin typeface="Arimo" panose="020B0604020202020204"/>
                <a:ea typeface="Arimo" panose="020B0604020202020204"/>
                <a:cs typeface="Arimo" panose="020B0604020202020204"/>
                <a:sym typeface="Arimo" panose="020B0604020202020204"/>
              </a:rPr>
              <a:t>Phát triể</a:t>
            </a:r>
            <a:r>
              <a:rPr lang="en-US" sz="4115">
                <a:solidFill>
                  <a:srgbClr val="3F3E3A"/>
                </a:solidFill>
                <a:latin typeface="Arimo" panose="020B0604020202020204"/>
                <a:ea typeface="Arimo" panose="020B0604020202020204"/>
                <a:cs typeface="Arimo" panose="020B0604020202020204"/>
                <a:sym typeface="Arimo" panose="020B0604020202020204"/>
              </a:rPr>
              <a:t>n thêm hệ thống đánh giá, bình luận sản phẩm.</a:t>
            </a:r>
            <a:endParaRPr lang="en-US" sz="4115">
              <a:solidFill>
                <a:srgbClr val="3F3E3A"/>
              </a:solidFill>
              <a:latin typeface="Arimo" panose="020B0604020202020204"/>
              <a:ea typeface="Arimo" panose="020B0604020202020204"/>
              <a:cs typeface="Arimo" panose="020B0604020202020204"/>
              <a:sym typeface="Arimo" panose="020B0604020202020204"/>
            </a:endParaRPr>
          </a:p>
          <a:p>
            <a:pPr marL="888365" lvl="1" indent="-444500" algn="l">
              <a:lnSpc>
                <a:spcPts val="6170"/>
              </a:lnSpc>
              <a:spcBef>
                <a:spcPct val="0"/>
              </a:spcBef>
              <a:buFont typeface="Arial" panose="020B0604020202020204"/>
              <a:buChar char="•"/>
            </a:pPr>
            <a:r>
              <a:rPr lang="en-US" sz="4115">
                <a:solidFill>
                  <a:srgbClr val="3F3E3A"/>
                </a:solidFill>
                <a:latin typeface="Arimo" panose="020B0604020202020204"/>
                <a:ea typeface="Arimo" panose="020B0604020202020204"/>
                <a:cs typeface="Arimo" panose="020B0604020202020204"/>
                <a:sym typeface="Arimo" panose="020B0604020202020204"/>
              </a:rPr>
              <a:t>Xây dựng tính năng khuyến mãi, voucher giảm giá tự động.</a:t>
            </a:r>
            <a:endParaRPr lang="en-US" sz="4115">
              <a:solidFill>
                <a:srgbClr val="3F3E3A"/>
              </a:solidFill>
              <a:latin typeface="Arimo" panose="020B0604020202020204"/>
              <a:ea typeface="Arimo" panose="020B0604020202020204"/>
              <a:cs typeface="Arimo" panose="020B0604020202020204"/>
              <a:sym typeface="Arimo" panose="020B0604020202020204"/>
            </a:endParaRPr>
          </a:p>
          <a:p>
            <a:pPr marL="888365" lvl="1" indent="-444500" algn="l">
              <a:lnSpc>
                <a:spcPts val="6170"/>
              </a:lnSpc>
              <a:spcBef>
                <a:spcPct val="0"/>
              </a:spcBef>
              <a:buFont typeface="Arial" panose="020B0604020202020204"/>
              <a:buChar char="•"/>
            </a:pPr>
            <a:r>
              <a:rPr lang="en-US" sz="4115">
                <a:solidFill>
                  <a:srgbClr val="3F3E3A"/>
                </a:solidFill>
                <a:latin typeface="Arimo" panose="020B0604020202020204"/>
                <a:ea typeface="Arimo" panose="020B0604020202020204"/>
                <a:cs typeface="Arimo" panose="020B0604020202020204"/>
                <a:sym typeface="Arimo" panose="020B0604020202020204"/>
              </a:rPr>
              <a:t>Áp dụng thêm các kỹ thuật bảo mật cao cấp như mã hóa dữ liệu nhạy cảm, xác thực hai lớp </a:t>
            </a:r>
            <a:endParaRPr lang="en-US" sz="4115">
              <a:solidFill>
                <a:srgbClr val="3F3E3A"/>
              </a:solidFill>
              <a:latin typeface="Arimo" panose="020B0604020202020204"/>
              <a:ea typeface="Arimo" panose="020B0604020202020204"/>
              <a:cs typeface="Arimo" panose="020B0604020202020204"/>
              <a:sym typeface="Arimo" panose="020B0604020202020204"/>
            </a:endParaRPr>
          </a:p>
          <a:p>
            <a:pPr algn="l">
              <a:lnSpc>
                <a:spcPts val="6170"/>
              </a:lnSpc>
              <a:spcBef>
                <a:spcPct val="0"/>
              </a:spcBef>
            </a:p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a:off x="3941317" y="6242714"/>
            <a:ext cx="17105364" cy="14492909"/>
          </a:xfrm>
          <a:custGeom>
            <a:avLst/>
            <a:gdLst/>
            <a:ahLst/>
            <a:cxnLst/>
            <a:rect l="l" t="t" r="r" b="b"/>
            <a:pathLst>
              <a:path w="17105364" h="14492909">
                <a:moveTo>
                  <a:pt x="0" y="0"/>
                </a:moveTo>
                <a:lnTo>
                  <a:pt x="17105364" y="0"/>
                </a:lnTo>
                <a:lnTo>
                  <a:pt x="17105364" y="14492909"/>
                </a:lnTo>
                <a:lnTo>
                  <a:pt x="0" y="144929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030927">
            <a:off x="-693248" y="6246435"/>
            <a:ext cx="4285331" cy="5101584"/>
          </a:xfrm>
          <a:custGeom>
            <a:avLst/>
            <a:gdLst/>
            <a:ahLst/>
            <a:cxnLst/>
            <a:rect l="l" t="t" r="r" b="b"/>
            <a:pathLst>
              <a:path w="4285331" h="5101584">
                <a:moveTo>
                  <a:pt x="0" y="0"/>
                </a:moveTo>
                <a:lnTo>
                  <a:pt x="4285331" y="0"/>
                </a:lnTo>
                <a:lnTo>
                  <a:pt x="4285331" y="5101585"/>
                </a:lnTo>
                <a:lnTo>
                  <a:pt x="0" y="5101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361906">
            <a:off x="15246103" y="-1487756"/>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9708709">
            <a:off x="-4002920"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457675" y="4394111"/>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50808" y="3827678"/>
            <a:ext cx="2166042" cy="1882487"/>
          </a:xfrm>
          <a:custGeom>
            <a:avLst/>
            <a:gdLst/>
            <a:ahLst/>
            <a:cxnLst/>
            <a:rect l="l" t="t" r="r" b="b"/>
            <a:pathLst>
              <a:path w="2166042" h="1882487">
                <a:moveTo>
                  <a:pt x="0" y="0"/>
                </a:moveTo>
                <a:lnTo>
                  <a:pt x="2166042" y="0"/>
                </a:lnTo>
                <a:lnTo>
                  <a:pt x="2166042" y="1882487"/>
                </a:lnTo>
                <a:lnTo>
                  <a:pt x="0" y="18824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7283295" y="-2268039"/>
            <a:ext cx="4212092" cy="3562532"/>
          </a:xfrm>
          <a:custGeom>
            <a:avLst/>
            <a:gdLst/>
            <a:ahLst/>
            <a:cxnLst/>
            <a:rect l="l" t="t" r="r" b="b"/>
            <a:pathLst>
              <a:path w="4212092" h="3562532">
                <a:moveTo>
                  <a:pt x="0" y="0"/>
                </a:moveTo>
                <a:lnTo>
                  <a:pt x="4212092" y="0"/>
                </a:lnTo>
                <a:lnTo>
                  <a:pt x="4212092" y="3562532"/>
                </a:lnTo>
                <a:lnTo>
                  <a:pt x="0" y="35625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TextBox 11"/>
          <p:cNvSpPr txBox="1"/>
          <p:nvPr/>
        </p:nvSpPr>
        <p:spPr>
          <a:xfrm>
            <a:off x="2749632" y="2771775"/>
            <a:ext cx="13279418" cy="4743450"/>
          </a:xfrm>
          <a:prstGeom prst="rect">
            <a:avLst/>
          </a:prstGeom>
        </p:spPr>
        <p:txBody>
          <a:bodyPr lIns="0" tIns="0" rIns="0" bIns="0" rtlCol="0" anchor="t">
            <a:spAutoFit/>
          </a:bodyPr>
          <a:lstStyle/>
          <a:p>
            <a:pPr marL="0" lvl="0" indent="0" algn="ctr">
              <a:lnSpc>
                <a:spcPts val="12475"/>
              </a:lnSpc>
              <a:spcBef>
                <a:spcPct val="0"/>
              </a:spcBef>
            </a:pPr>
            <a:r>
              <a:rPr lang="en-US" sz="10395" spc="311">
                <a:solidFill>
                  <a:srgbClr val="3F3E3A"/>
                </a:solidFill>
                <a:latin typeface="Varela Round" panose="00000500000000000000"/>
                <a:ea typeface="Varela Round" panose="00000500000000000000"/>
                <a:cs typeface="Varela Round" panose="00000500000000000000"/>
                <a:sym typeface="Varela Round" panose="00000500000000000000"/>
              </a:rPr>
              <a:t>CẢM ƠN THẦY CÔ VÀ CÁC BẠN ĐÃ LẮNG NGHE!</a:t>
            </a:r>
            <a:endParaRPr lang="en-US" sz="10395" spc="311">
              <a:solidFill>
                <a:srgbClr val="3F3E3A"/>
              </a:solidFill>
              <a:latin typeface="Varela Round" panose="00000500000000000000"/>
              <a:ea typeface="Varela Round" panose="00000500000000000000"/>
              <a:cs typeface="Varela Round" panose="00000500000000000000"/>
              <a:sym typeface="Varela Round" panose="00000500000000000000"/>
            </a:endParaRPr>
          </a:p>
        </p:txBody>
      </p:sp>
      <p:sp>
        <p:nvSpPr>
          <p:cNvPr id="12" name="Freeform 12"/>
          <p:cNvSpPr/>
          <p:nvPr/>
        </p:nvSpPr>
        <p:spPr>
          <a:xfrm>
            <a:off x="-586274" y="-1608690"/>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10230204" y="7830868"/>
            <a:ext cx="4527591" cy="4527591"/>
          </a:xfrm>
          <a:custGeom>
            <a:avLst/>
            <a:gdLst/>
            <a:ahLst/>
            <a:cxnLst/>
            <a:rect l="l" t="t" r="r" b="b"/>
            <a:pathLst>
              <a:path w="4527591" h="4527591">
                <a:moveTo>
                  <a:pt x="0" y="0"/>
                </a:moveTo>
                <a:lnTo>
                  <a:pt x="4527590" y="0"/>
                </a:lnTo>
                <a:lnTo>
                  <a:pt x="4527590" y="4527591"/>
                </a:lnTo>
                <a:lnTo>
                  <a:pt x="0" y="452759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001377" y="8021562"/>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4819990" y="-73836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4269105" y="1127125"/>
            <a:ext cx="10492740" cy="1092835"/>
          </a:xfrm>
          <a:prstGeom prst="rect">
            <a:avLst/>
          </a:prstGeom>
        </p:spPr>
        <p:txBody>
          <a:bodyPr wrap="square" lIns="0" tIns="0" rIns="0" bIns="0" rtlCol="0" anchor="t">
            <a:spAutoFit/>
          </a:bodyPr>
          <a:lstStyle/>
          <a:p>
            <a:pPr marL="0" lvl="0" indent="0" algn="ctr">
              <a:lnSpc>
                <a:spcPts val="8525"/>
              </a:lnSpc>
            </a:pPr>
            <a:r>
              <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rPr>
              <a:t>GIỚI THIỆU TỔNG QUAN</a:t>
            </a:r>
            <a:endPar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0" name="Freeform 10"/>
          <p:cNvSpPr/>
          <p:nvPr/>
        </p:nvSpPr>
        <p:spPr>
          <a:xfrm rot="-8606696">
            <a:off x="-1693415" y="7388661"/>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166112" y="253547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2569562" y="2138875"/>
            <a:ext cx="12992859" cy="8023967"/>
          </a:xfrm>
          <a:prstGeom prst="rect">
            <a:avLst/>
          </a:prstGeom>
        </p:spPr>
        <p:txBody>
          <a:bodyPr lIns="0" tIns="0" rIns="0" bIns="0" rtlCol="0" anchor="t">
            <a:spAutoFit/>
          </a:bodyPr>
          <a:lstStyle/>
          <a:p>
            <a:pPr algn="l">
              <a:lnSpc>
                <a:spcPts val="4720"/>
              </a:lnSpc>
            </a:pPr>
            <a:r>
              <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rPr>
              <a:t> Website “ Vườn cây mini ” là một nền tảng thương mại điện tử chuyên cung cấp các loại cây cảnh, từ cây để bàn mini, cây thủy sinh, cây chậu treo đến các phụ kiện liên quan như chậu, đất, dụng cụ làm vườn,...</a:t>
            </a:r>
            <a:endPar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endParaRPr>
          </a:p>
          <a:p>
            <a:pPr algn="l">
              <a:lnSpc>
                <a:spcPts val="4720"/>
              </a:lnSpc>
            </a:pPr>
            <a:r>
              <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rPr>
              <a:t>Website cung cấp đầy đủ thông tin về từng loại cây, bao gồm hình ảnh, mô tả chi tiết, hướng dẫn chăm sóc và giá cả.</a:t>
            </a:r>
            <a:endPar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endParaRPr>
          </a:p>
          <a:p>
            <a:pPr algn="l">
              <a:lnSpc>
                <a:spcPts val="5170"/>
              </a:lnSpc>
            </a:pPr>
            <a:r>
              <a:rPr lang="en-US" sz="3445">
                <a:solidFill>
                  <a:srgbClr val="000000"/>
                </a:solidFill>
                <a:latin typeface="Sansita Regular" panose="03060502030602020506"/>
                <a:ea typeface="Sansita Regular" panose="03060502030602020506"/>
                <a:cs typeface="Sansita Regular" panose="03060502030602020506"/>
                <a:sym typeface="Sansita Regular" panose="03060502030602020506"/>
              </a:rPr>
              <a:t>Ngoài ra, website còn có các tính năng hỗ trợ khách hàng như:</a:t>
            </a:r>
            <a:endParaRPr lang="en-US" sz="3445">
              <a:solidFill>
                <a:srgbClr val="000000"/>
              </a:solidFill>
              <a:latin typeface="Sansita Regular" panose="03060502030602020506"/>
              <a:ea typeface="Sansita Regular" panose="03060502030602020506"/>
              <a:cs typeface="Sansita Regular" panose="03060502030602020506"/>
              <a:sym typeface="Sansita Regular" panose="03060502030602020506"/>
            </a:endParaRPr>
          </a:p>
          <a:p>
            <a:pPr marL="679450" lvl="1" indent="-339725" algn="l">
              <a:lnSpc>
                <a:spcPts val="4720"/>
              </a:lnSpc>
              <a:buFont typeface="Arial" panose="020B0604020202020204"/>
              <a:buChar char="•"/>
            </a:pPr>
            <a:r>
              <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rPr>
              <a:t>Giao diện thân thiện, dễ sử dụng, gần gũi.</a:t>
            </a:r>
            <a:endPar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endParaRPr>
          </a:p>
          <a:p>
            <a:pPr marL="679450" lvl="1" indent="-339725" algn="l">
              <a:lnSpc>
                <a:spcPts val="4720"/>
              </a:lnSpc>
              <a:buFont typeface="Arial" panose="020B0604020202020204"/>
              <a:buChar char="•"/>
            </a:pPr>
            <a:r>
              <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rPr>
              <a:t>Tìm kiếm và lọc sản phẩm theo loại cây, giá cả.</a:t>
            </a:r>
            <a:endPar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endParaRPr>
          </a:p>
          <a:p>
            <a:pPr marL="679450" lvl="1" indent="-339725" algn="l">
              <a:lnSpc>
                <a:spcPts val="4720"/>
              </a:lnSpc>
              <a:buFont typeface="Arial" panose="020B0604020202020204"/>
              <a:buChar char="•"/>
            </a:pPr>
            <a:r>
              <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rPr>
              <a:t>Giỏ hàng và thanh toán.</a:t>
            </a:r>
            <a:endPar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endParaRPr>
          </a:p>
          <a:p>
            <a:pPr marL="679450" lvl="1" indent="-339725" algn="l">
              <a:lnSpc>
                <a:spcPts val="4720"/>
              </a:lnSpc>
              <a:buFont typeface="Arial" panose="020B0604020202020204"/>
              <a:buChar char="•"/>
            </a:pPr>
            <a:r>
              <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rPr>
              <a:t>Tư vấn và hỗ trợ khách hàng </a:t>
            </a:r>
            <a:endPar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endParaRPr>
          </a:p>
          <a:p>
            <a:pPr marL="679450" lvl="1" indent="-339725" algn="l">
              <a:lnSpc>
                <a:spcPts val="4720"/>
              </a:lnSpc>
              <a:buFont typeface="Arial" panose="020B0604020202020204"/>
              <a:buChar char="•"/>
            </a:pPr>
            <a:r>
              <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rPr>
              <a:t>Blog chia sẻ về kiến thức về chăm sóc cây cảnh.</a:t>
            </a:r>
            <a:endParaRPr lang="en-US" sz="3145">
              <a:solidFill>
                <a:srgbClr val="000000"/>
              </a:solidFill>
              <a:latin typeface="Sansita Regular" panose="03060502030602020506"/>
              <a:ea typeface="Sansita Regular" panose="03060502030602020506"/>
              <a:cs typeface="Sansita Regular" panose="03060502030602020506"/>
              <a:sym typeface="Sansita Regular" panose="03060502030602020506"/>
            </a:endParaRPr>
          </a:p>
          <a:p>
            <a:pPr algn="l">
              <a:lnSpc>
                <a:spcPts val="3970"/>
              </a:lnSpc>
            </a:pPr>
          </a:p>
          <a:p>
            <a:pPr algn="l">
              <a:lnSpc>
                <a:spcPts val="3970"/>
              </a:lnSpc>
            </a:pPr>
          </a:p>
          <a:p>
            <a:pPr algn="l">
              <a:lnSpc>
                <a:spcPts val="3970"/>
              </a:lnSpc>
            </a:pPr>
          </a:p>
        </p:txBody>
      </p:sp>
      <p:sp>
        <p:nvSpPr>
          <p:cNvPr id="13" name="Freeform 13"/>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203060" y="456272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922982" y="-1522092"/>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8606696">
            <a:off x="-1976553" y="6300687"/>
            <a:ext cx="4285331" cy="5101584"/>
          </a:xfrm>
          <a:custGeom>
            <a:avLst/>
            <a:gdLst/>
            <a:ahLst/>
            <a:cxnLst/>
            <a:rect l="l" t="t" r="r" b="b"/>
            <a:pathLst>
              <a:path w="4285331" h="5101584">
                <a:moveTo>
                  <a:pt x="0" y="0"/>
                </a:moveTo>
                <a:lnTo>
                  <a:pt x="4285330" y="0"/>
                </a:lnTo>
                <a:lnTo>
                  <a:pt x="4285330" y="5101585"/>
                </a:lnTo>
                <a:lnTo>
                  <a:pt x="0" y="51015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66112" y="253547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4676662" y="705451"/>
            <a:ext cx="8934676" cy="1106974"/>
          </a:xfrm>
          <a:prstGeom prst="rect">
            <a:avLst/>
          </a:prstGeom>
        </p:spPr>
        <p:txBody>
          <a:bodyPr lIns="0" tIns="0" rIns="0" bIns="0" rtlCol="0" anchor="t">
            <a:spAutoFit/>
          </a:bodyPr>
          <a:lstStyle/>
          <a:p>
            <a:pPr marL="0" lvl="0" indent="0" algn="ctr">
              <a:lnSpc>
                <a:spcPts val="8525"/>
              </a:lnSpc>
            </a:pPr>
            <a:r>
              <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rPr>
              <a:t>MỤC TIÊU</a:t>
            </a:r>
            <a:endPar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3" name="TextBox 13"/>
          <p:cNvSpPr txBox="1"/>
          <p:nvPr/>
        </p:nvSpPr>
        <p:spPr>
          <a:xfrm>
            <a:off x="2239867" y="2421176"/>
            <a:ext cx="13808265" cy="6733369"/>
          </a:xfrm>
          <a:prstGeom prst="rect">
            <a:avLst/>
          </a:prstGeom>
        </p:spPr>
        <p:txBody>
          <a:bodyPr lIns="0" tIns="0" rIns="0" bIns="0" rtlCol="0" anchor="t">
            <a:spAutoFit/>
          </a:bodyPr>
          <a:lstStyle/>
          <a:p>
            <a:pPr marL="779145" lvl="1" indent="-389255" algn="just">
              <a:lnSpc>
                <a:spcPts val="5410"/>
              </a:lnSpc>
              <a:buFont typeface="Arial" panose="020B0604020202020204"/>
              <a:buChar char="•"/>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Giới thiệu và quảng bá các sản phẩm cây cảnh mini đến khách hàng.</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779145" lvl="1" indent="-389255" algn="just">
              <a:lnSpc>
                <a:spcPts val="5410"/>
              </a:lnSpc>
              <a:buFont typeface="Arial" panose="020B0604020202020204"/>
              <a:buChar char="•"/>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Cung cấp nền tảng bán hàng trực tuyến, thuận tiện cho người mua cây.</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779145" lvl="1" indent="-389255" algn="just">
              <a:lnSpc>
                <a:spcPts val="5410"/>
              </a:lnSpc>
              <a:buFont typeface="Arial" panose="020B0604020202020204"/>
              <a:buChar char="•"/>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Chia sẻ kiến thức chăm sóc cây mini, mẹo trang trí không gian sống.</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779145" lvl="1" indent="-389255" algn="just">
              <a:lnSpc>
                <a:spcPts val="5410"/>
              </a:lnSpc>
              <a:buFont typeface="Arial" panose="020B0604020202020204"/>
              <a:buChar char="•"/>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Xây dựng thương hiệu "Vườn Cây Mini" trở thành địa chỉ tin cậy cho người yêu cây cảnh nhỏ gọn.</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779145" lvl="1" indent="-389255" algn="just">
              <a:lnSpc>
                <a:spcPts val="5410"/>
              </a:lnSpc>
              <a:buFont typeface="Arial" panose="020B0604020202020204"/>
              <a:buChar char="•"/>
            </a:pPr>
            <a:r>
              <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rPr>
              <a:t>Mở rộng tệp khách hàng thông qua các chiến dịch tiếp thị trực tuyến.</a:t>
            </a:r>
            <a:endParaRPr lang="en-US" sz="361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algn="just">
              <a:lnSpc>
                <a:spcPts val="5410"/>
              </a:lnSpc>
            </a:pPr>
          </a:p>
          <a:p>
            <a:pPr algn="just">
              <a:lnSpc>
                <a:spcPts val="5410"/>
              </a:lnSpc>
            </a:pPr>
          </a:p>
          <a:p>
            <a:pPr algn="just">
              <a:lnSpc>
                <a:spcPts val="4970"/>
              </a:lnSpc>
            </a:p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203060" y="456272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922982" y="-1522092"/>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8606696">
            <a:off x="-1976553" y="6300687"/>
            <a:ext cx="4285331" cy="5101584"/>
          </a:xfrm>
          <a:custGeom>
            <a:avLst/>
            <a:gdLst/>
            <a:ahLst/>
            <a:cxnLst/>
            <a:rect l="l" t="t" r="r" b="b"/>
            <a:pathLst>
              <a:path w="4285331" h="5101584">
                <a:moveTo>
                  <a:pt x="0" y="0"/>
                </a:moveTo>
                <a:lnTo>
                  <a:pt x="4285330" y="0"/>
                </a:lnTo>
                <a:lnTo>
                  <a:pt x="4285330" y="5101585"/>
                </a:lnTo>
                <a:lnTo>
                  <a:pt x="0" y="51015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66112" y="253547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4257479" y="1428502"/>
            <a:ext cx="8934676" cy="1106974"/>
          </a:xfrm>
          <a:prstGeom prst="rect">
            <a:avLst/>
          </a:prstGeom>
        </p:spPr>
        <p:txBody>
          <a:bodyPr lIns="0" tIns="0" rIns="0" bIns="0" rtlCol="0" anchor="t">
            <a:spAutoFit/>
          </a:bodyPr>
          <a:lstStyle/>
          <a:p>
            <a:pPr marL="0" lvl="0" indent="0" algn="ctr">
              <a:lnSpc>
                <a:spcPts val="8525"/>
              </a:lnSpc>
            </a:pPr>
            <a:r>
              <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rPr>
              <a:t>YÊU CẦU CỦA WEBSITE</a:t>
            </a:r>
            <a:endPar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3" name="TextBox 13"/>
          <p:cNvSpPr txBox="1"/>
          <p:nvPr/>
        </p:nvSpPr>
        <p:spPr>
          <a:xfrm>
            <a:off x="2713046" y="2936566"/>
            <a:ext cx="13324124" cy="5001488"/>
          </a:xfrm>
          <a:prstGeom prst="rect">
            <a:avLst/>
          </a:prstGeom>
        </p:spPr>
        <p:txBody>
          <a:bodyPr lIns="0" tIns="0" rIns="0" bIns="0" rtlCol="0" anchor="t">
            <a:spAutoFit/>
          </a:bodyPr>
          <a:lstStyle/>
          <a:p>
            <a:pPr algn="just">
              <a:lnSpc>
                <a:spcPts val="5905"/>
              </a:lnSpc>
            </a:pPr>
            <a:r>
              <a:rPr lang="en-US" sz="3935"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rPr>
              <a:t>Yêu cầu về giao diện:</a:t>
            </a:r>
            <a:endParaRPr lang="en-US" sz="3935"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endParaRPr>
          </a:p>
          <a:p>
            <a:pPr marL="826770" lvl="1" indent="-413385" algn="just">
              <a:lnSpc>
                <a:spcPts val="5745"/>
              </a:lnSpc>
              <a:buFont typeface="Arial" panose="020B0604020202020204"/>
              <a:buChar char="•"/>
            </a:pPr>
            <a:r>
              <a:rPr lang="en-US" sz="3830">
                <a:solidFill>
                  <a:srgbClr val="3F3E3A"/>
                </a:solidFill>
                <a:latin typeface="Arimo" panose="020B0604020202020204"/>
                <a:ea typeface="Arimo" panose="020B0604020202020204"/>
                <a:cs typeface="Arimo" panose="020B0604020202020204"/>
                <a:sym typeface="Arimo" panose="020B0604020202020204"/>
              </a:rPr>
              <a:t>Thiết kế đẹp mắt, nhẹ nhàng, lấy cảm hứng từ thiên nhiên.</a:t>
            </a:r>
            <a:endParaRPr lang="en-US" sz="3830">
              <a:solidFill>
                <a:srgbClr val="3F3E3A"/>
              </a:solidFill>
              <a:latin typeface="Arimo" panose="020B0604020202020204"/>
              <a:ea typeface="Arimo" panose="020B0604020202020204"/>
              <a:cs typeface="Arimo" panose="020B0604020202020204"/>
              <a:sym typeface="Arimo" panose="020B0604020202020204"/>
            </a:endParaRPr>
          </a:p>
          <a:p>
            <a:pPr marL="826770" lvl="1" indent="-413385" algn="just">
              <a:lnSpc>
                <a:spcPts val="5745"/>
              </a:lnSpc>
              <a:buFont typeface="Arial" panose="020B0604020202020204"/>
              <a:buChar char="•"/>
            </a:pPr>
            <a:r>
              <a:rPr lang="en-US" sz="3830">
                <a:solidFill>
                  <a:srgbClr val="3F3E3A"/>
                </a:solidFill>
                <a:latin typeface="Arimo" panose="020B0604020202020204"/>
                <a:ea typeface="Arimo" panose="020B0604020202020204"/>
                <a:cs typeface="Arimo" panose="020B0604020202020204"/>
                <a:sym typeface="Arimo" panose="020B0604020202020204"/>
              </a:rPr>
              <a:t>Chủ đạo màu xanh lá cây đậm, cam tươi, kết hợp màu trắng để tạo cảm giác tươi sáng, dễ chịu.</a:t>
            </a:r>
            <a:endParaRPr lang="en-US" sz="3830">
              <a:solidFill>
                <a:srgbClr val="3F3E3A"/>
              </a:solidFill>
              <a:latin typeface="Arimo" panose="020B0604020202020204"/>
              <a:ea typeface="Arimo" panose="020B0604020202020204"/>
              <a:cs typeface="Arimo" panose="020B0604020202020204"/>
              <a:sym typeface="Arimo" panose="020B0604020202020204"/>
            </a:endParaRPr>
          </a:p>
          <a:p>
            <a:pPr marL="826770" lvl="1" indent="-413385" algn="just">
              <a:lnSpc>
                <a:spcPts val="5745"/>
              </a:lnSpc>
              <a:buFont typeface="Arial" panose="020B0604020202020204"/>
              <a:buChar char="•"/>
            </a:pPr>
            <a:r>
              <a:rPr lang="en-US" sz="3830">
                <a:solidFill>
                  <a:srgbClr val="3F3E3A"/>
                </a:solidFill>
                <a:latin typeface="Arimo" panose="020B0604020202020204"/>
                <a:ea typeface="Arimo" panose="020B0604020202020204"/>
                <a:cs typeface="Arimo" panose="020B0604020202020204"/>
                <a:sym typeface="Arimo" panose="020B0604020202020204"/>
              </a:rPr>
              <a:t>Bố cục</a:t>
            </a:r>
            <a:r>
              <a:rPr lang="en-US" sz="3830">
                <a:solidFill>
                  <a:srgbClr val="3F3E3A"/>
                </a:solidFill>
                <a:latin typeface="Arimo" panose="020B0604020202020204"/>
                <a:ea typeface="Arimo" panose="020B0604020202020204"/>
                <a:cs typeface="Arimo" panose="020B0604020202020204"/>
                <a:sym typeface="Arimo" panose="020B0604020202020204"/>
              </a:rPr>
              <a:t> rõ ràng, dễ điều hướng, thân thiện với mọi độ tuổi.</a:t>
            </a:r>
            <a:endParaRPr lang="en-US" sz="3830">
              <a:solidFill>
                <a:srgbClr val="3F3E3A"/>
              </a:solidFill>
              <a:latin typeface="Arimo" panose="020B0604020202020204"/>
              <a:ea typeface="Arimo" panose="020B0604020202020204"/>
              <a:cs typeface="Arimo" panose="020B0604020202020204"/>
              <a:sym typeface="Arimo" panose="020B0604020202020204"/>
            </a:endParaRPr>
          </a:p>
          <a:p>
            <a:pPr algn="just">
              <a:lnSpc>
                <a:spcPts val="5275"/>
              </a:lnSpc>
            </a:p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4508596" y="7838022"/>
            <a:ext cx="22192400" cy="18803015"/>
          </a:xfrm>
          <a:custGeom>
            <a:avLst/>
            <a:gdLst/>
            <a:ahLst/>
            <a:cxnLst/>
            <a:rect l="l" t="t" r="r" b="b"/>
            <a:pathLst>
              <a:path w="22192400" h="18803015">
                <a:moveTo>
                  <a:pt x="0" y="0"/>
                </a:moveTo>
                <a:lnTo>
                  <a:pt x="22192399" y="0"/>
                </a:lnTo>
                <a:lnTo>
                  <a:pt x="22192399"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203060" y="456272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5922982" y="-1522092"/>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712986" y="6794079"/>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8606696">
            <a:off x="-1976553" y="6300687"/>
            <a:ext cx="4285331" cy="5101584"/>
          </a:xfrm>
          <a:custGeom>
            <a:avLst/>
            <a:gdLst/>
            <a:ahLst/>
            <a:cxnLst/>
            <a:rect l="l" t="t" r="r" b="b"/>
            <a:pathLst>
              <a:path w="4285331" h="5101584">
                <a:moveTo>
                  <a:pt x="0" y="0"/>
                </a:moveTo>
                <a:lnTo>
                  <a:pt x="4285330" y="0"/>
                </a:lnTo>
                <a:lnTo>
                  <a:pt x="4285330" y="5101585"/>
                </a:lnTo>
                <a:lnTo>
                  <a:pt x="0" y="51015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66112" y="2535476"/>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4257479" y="708181"/>
            <a:ext cx="8934676" cy="1106974"/>
          </a:xfrm>
          <a:prstGeom prst="rect">
            <a:avLst/>
          </a:prstGeom>
        </p:spPr>
        <p:txBody>
          <a:bodyPr lIns="0" tIns="0" rIns="0" bIns="0" rtlCol="0" anchor="t">
            <a:spAutoFit/>
          </a:bodyPr>
          <a:lstStyle/>
          <a:p>
            <a:pPr marL="0" lvl="0" indent="0" algn="ctr">
              <a:lnSpc>
                <a:spcPts val="8525"/>
              </a:lnSpc>
            </a:pPr>
            <a:r>
              <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rPr>
              <a:t>YÊU CẦU CỦA WEBSITE</a:t>
            </a:r>
            <a:endPar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3" name="TextBox 13"/>
          <p:cNvSpPr txBox="1"/>
          <p:nvPr/>
        </p:nvSpPr>
        <p:spPr>
          <a:xfrm>
            <a:off x="2658389" y="1866423"/>
            <a:ext cx="14253432" cy="8420577"/>
          </a:xfrm>
          <a:prstGeom prst="rect">
            <a:avLst/>
          </a:prstGeom>
        </p:spPr>
        <p:txBody>
          <a:bodyPr lIns="0" tIns="0" rIns="0" bIns="0" rtlCol="0" anchor="t">
            <a:spAutoFit/>
          </a:bodyPr>
          <a:lstStyle/>
          <a:p>
            <a:pPr algn="just">
              <a:lnSpc>
                <a:spcPts val="4955"/>
              </a:lnSpc>
            </a:pPr>
            <a:r>
              <a:rPr lang="en-US" sz="330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rPr>
              <a:t>Yêu cầu về chức năng:</a:t>
            </a:r>
            <a:endParaRPr lang="en-US" sz="330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endParaRPr>
          </a:p>
          <a:p>
            <a:pPr marL="594360" lvl="1" indent="-297180" algn="just">
              <a:lnSpc>
                <a:spcPts val="4125"/>
              </a:lnSpc>
              <a:buFont typeface="Arial" panose="020B0604020202020204"/>
              <a:buChar char="•"/>
            </a:pPr>
            <a:r>
              <a:rPr lang="en-US" sz="2750">
                <a:solidFill>
                  <a:srgbClr val="3F3E3A"/>
                </a:solidFill>
                <a:latin typeface="Arimo" panose="020B0604020202020204"/>
                <a:ea typeface="Arimo" panose="020B0604020202020204"/>
                <a:cs typeface="Arimo" panose="020B0604020202020204"/>
                <a:sym typeface="Arimo" panose="020B0604020202020204"/>
              </a:rPr>
              <a:t>Trang chủ: Giới thiệu nổi bật sản phẩm mới,danh mục sản phẩm, liên hệ, hỗ trợ...</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marL="594360" lvl="1" indent="-297180" algn="just">
              <a:lnSpc>
                <a:spcPts val="4125"/>
              </a:lnSpc>
              <a:buFont typeface="Arial" panose="020B0604020202020204"/>
              <a:buChar char="•"/>
            </a:pPr>
            <a:r>
              <a:rPr lang="en-US" sz="2750">
                <a:solidFill>
                  <a:srgbClr val="3F3E3A"/>
                </a:solidFill>
                <a:latin typeface="Arimo" panose="020B0604020202020204"/>
                <a:ea typeface="Arimo" panose="020B0604020202020204"/>
                <a:cs typeface="Arimo" panose="020B0604020202020204"/>
                <a:sym typeface="Arimo" panose="020B0604020202020204"/>
              </a:rPr>
              <a:t>Danh mục sản phẩm:</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algn="just">
              <a:lnSpc>
                <a:spcPts val="4125"/>
              </a:lnSpc>
            </a:pPr>
            <a:r>
              <a:rPr lang="en-US" sz="2750">
                <a:solidFill>
                  <a:srgbClr val="3F3E3A"/>
                </a:solidFill>
                <a:latin typeface="Arimo" panose="020B0604020202020204"/>
                <a:ea typeface="Arimo" panose="020B0604020202020204"/>
                <a:cs typeface="Arimo" panose="020B0604020202020204"/>
                <a:sym typeface="Arimo" panose="020B0604020202020204"/>
              </a:rPr>
              <a:t>                                - </a:t>
            </a:r>
            <a:r>
              <a:rPr lang="en-US" sz="2750">
                <a:solidFill>
                  <a:srgbClr val="3F3E3A"/>
                </a:solidFill>
                <a:latin typeface="Arimo" panose="020B0604020202020204"/>
                <a:ea typeface="Arimo" panose="020B0604020202020204"/>
                <a:cs typeface="Arimo" panose="020B0604020202020204"/>
                <a:sym typeface="Arimo" panose="020B0604020202020204"/>
              </a:rPr>
              <a:t>Cây mini để bàn.</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algn="just">
              <a:lnSpc>
                <a:spcPts val="4125"/>
              </a:lnSpc>
            </a:pPr>
            <a:r>
              <a:rPr lang="en-US" sz="2750">
                <a:solidFill>
                  <a:srgbClr val="3F3E3A"/>
                </a:solidFill>
                <a:latin typeface="Arimo" panose="020B0604020202020204"/>
                <a:ea typeface="Arimo" panose="020B0604020202020204"/>
                <a:cs typeface="Arimo" panose="020B0604020202020204"/>
                <a:sym typeface="Arimo" panose="020B0604020202020204"/>
              </a:rPr>
              <a:t>                                - </a:t>
            </a:r>
            <a:r>
              <a:rPr lang="en-US" sz="2750">
                <a:solidFill>
                  <a:srgbClr val="3F3E3A"/>
                </a:solidFill>
                <a:latin typeface="Arimo" panose="020B0604020202020204"/>
                <a:ea typeface="Arimo" panose="020B0604020202020204"/>
                <a:cs typeface="Arimo" panose="020B0604020202020204"/>
                <a:sym typeface="Arimo" panose="020B0604020202020204"/>
              </a:rPr>
              <a:t>Cây thủy sinh mini.</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algn="just">
              <a:lnSpc>
                <a:spcPts val="4125"/>
              </a:lnSpc>
            </a:pPr>
            <a:r>
              <a:rPr lang="en-US" sz="2750">
                <a:solidFill>
                  <a:srgbClr val="3F3E3A"/>
                </a:solidFill>
                <a:latin typeface="Arimo" panose="020B0604020202020204"/>
                <a:ea typeface="Arimo" panose="020B0604020202020204"/>
                <a:cs typeface="Arimo" panose="020B0604020202020204"/>
                <a:sym typeface="Arimo" panose="020B0604020202020204"/>
              </a:rPr>
              <a:t>                                - Cây chậu treo</a:t>
            </a:r>
            <a:r>
              <a:rPr lang="en-US" sz="2750">
                <a:solidFill>
                  <a:srgbClr val="3F3E3A"/>
                </a:solidFill>
                <a:latin typeface="Arimo" panose="020B0604020202020204"/>
                <a:ea typeface="Arimo" panose="020B0604020202020204"/>
                <a:cs typeface="Arimo" panose="020B0604020202020204"/>
                <a:sym typeface="Arimo" panose="020B0604020202020204"/>
              </a:rPr>
              <a:t>.</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algn="just">
              <a:lnSpc>
                <a:spcPts val="4125"/>
              </a:lnSpc>
            </a:pPr>
            <a:r>
              <a:rPr lang="en-US" sz="2750">
                <a:solidFill>
                  <a:srgbClr val="3F3E3A"/>
                </a:solidFill>
                <a:latin typeface="Arimo" panose="020B0604020202020204"/>
                <a:ea typeface="Arimo" panose="020B0604020202020204"/>
                <a:cs typeface="Arimo" panose="020B0604020202020204"/>
                <a:sym typeface="Arimo" panose="020B0604020202020204"/>
              </a:rPr>
              <a:t>                                - </a:t>
            </a:r>
            <a:r>
              <a:rPr lang="en-US" sz="2750">
                <a:solidFill>
                  <a:srgbClr val="3F3E3A"/>
                </a:solidFill>
                <a:latin typeface="Arimo" panose="020B0604020202020204"/>
                <a:ea typeface="Arimo" panose="020B0604020202020204"/>
                <a:cs typeface="Arimo" panose="020B0604020202020204"/>
                <a:sym typeface="Arimo" panose="020B0604020202020204"/>
              </a:rPr>
              <a:t>Phụ kiện chăm sóc cây mini.</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algn="just">
              <a:lnSpc>
                <a:spcPts val="4125"/>
              </a:lnSpc>
            </a:pPr>
            <a:r>
              <a:rPr lang="en-US" sz="2750">
                <a:solidFill>
                  <a:srgbClr val="3F3E3A"/>
                </a:solidFill>
                <a:latin typeface="Arimo" panose="020B0604020202020204"/>
                <a:ea typeface="Arimo" panose="020B0604020202020204"/>
                <a:cs typeface="Arimo" panose="020B0604020202020204"/>
                <a:sym typeface="Arimo" panose="020B0604020202020204"/>
              </a:rPr>
              <a:t>                                - Chậu cảnh</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marL="594360" lvl="1" indent="-297180" algn="just">
              <a:lnSpc>
                <a:spcPts val="4125"/>
              </a:lnSpc>
              <a:buFont typeface="Arial" panose="020B0604020202020204"/>
              <a:buChar char="•"/>
            </a:pPr>
            <a:r>
              <a:rPr lang="en-US" sz="2750">
                <a:solidFill>
                  <a:srgbClr val="3F3E3A"/>
                </a:solidFill>
                <a:latin typeface="Arimo" panose="020B0604020202020204"/>
                <a:ea typeface="Arimo" panose="020B0604020202020204"/>
                <a:cs typeface="Arimo" panose="020B0604020202020204"/>
                <a:sym typeface="Arimo" panose="020B0604020202020204"/>
              </a:rPr>
              <a:t>Chức năng tìm kiếm: Theo loại cây, tên cây.</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marL="594360" lvl="1" indent="-297180" algn="just">
              <a:lnSpc>
                <a:spcPts val="4125"/>
              </a:lnSpc>
              <a:buFont typeface="Arial" panose="020B0604020202020204"/>
              <a:buChar char="•"/>
            </a:pPr>
            <a:r>
              <a:rPr lang="en-US" sz="2750">
                <a:solidFill>
                  <a:srgbClr val="3F3E3A"/>
                </a:solidFill>
                <a:latin typeface="Arimo" panose="020B0604020202020204"/>
                <a:ea typeface="Arimo" panose="020B0604020202020204"/>
                <a:cs typeface="Arimo" panose="020B0604020202020204"/>
                <a:sym typeface="Arimo" panose="020B0604020202020204"/>
              </a:rPr>
              <a:t>Chi tiết sản phẩm: Mô tả cây, hình ảnh sắc nét, giá bán, hướng dẫn chăm sóc.</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marL="594360" lvl="1" indent="-297180" algn="just">
              <a:lnSpc>
                <a:spcPts val="4125"/>
              </a:lnSpc>
              <a:buFont typeface="Arial" panose="020B0604020202020204"/>
              <a:buChar char="•"/>
            </a:pPr>
            <a:r>
              <a:rPr lang="en-US" sz="2750">
                <a:solidFill>
                  <a:srgbClr val="3F3E3A"/>
                </a:solidFill>
                <a:latin typeface="Arimo" panose="020B0604020202020204"/>
                <a:ea typeface="Arimo" panose="020B0604020202020204"/>
                <a:cs typeface="Arimo" panose="020B0604020202020204"/>
                <a:sym typeface="Arimo" panose="020B0604020202020204"/>
              </a:rPr>
              <a:t>Giỏ hàng và thanh toán: Dễ thao tác</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marL="594360" lvl="1" indent="-297180" algn="just">
              <a:lnSpc>
                <a:spcPts val="4125"/>
              </a:lnSpc>
              <a:buFont typeface="Arial" panose="020B0604020202020204"/>
              <a:buChar char="•"/>
            </a:pPr>
            <a:r>
              <a:rPr lang="en-US" sz="2750">
                <a:solidFill>
                  <a:srgbClr val="3F3E3A"/>
                </a:solidFill>
                <a:latin typeface="Arimo" panose="020B0604020202020204"/>
                <a:ea typeface="Arimo" panose="020B0604020202020204"/>
                <a:cs typeface="Arimo" panose="020B0604020202020204"/>
                <a:sym typeface="Arimo" panose="020B0604020202020204"/>
              </a:rPr>
              <a:t>Quản lý tài khoản người dùng: Đăng ký, đăng nhập, theo dõi đơn hàng.</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marL="594360" lvl="1" indent="-297180" algn="just">
              <a:lnSpc>
                <a:spcPts val="4125"/>
              </a:lnSpc>
              <a:buFont typeface="Arial" panose="020B0604020202020204"/>
              <a:buChar char="•"/>
            </a:pPr>
            <a:r>
              <a:rPr lang="en-US" sz="2750">
                <a:solidFill>
                  <a:srgbClr val="3F3E3A"/>
                </a:solidFill>
                <a:latin typeface="Arimo" panose="020B0604020202020204"/>
                <a:ea typeface="Arimo" panose="020B0604020202020204"/>
                <a:cs typeface="Arimo" panose="020B0604020202020204"/>
                <a:sym typeface="Arimo" panose="020B0604020202020204"/>
              </a:rPr>
              <a:t>Trang tin tức: Cập nhật mẹo chăm sóc, xu hướng cây mini mới.</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marL="594360" lvl="1" indent="-297180" algn="just">
              <a:lnSpc>
                <a:spcPts val="4125"/>
              </a:lnSpc>
              <a:buFont typeface="Arial" panose="020B0604020202020204"/>
              <a:buChar char="•"/>
            </a:pPr>
            <a:r>
              <a:rPr lang="en-US" sz="2750">
                <a:solidFill>
                  <a:srgbClr val="3F3E3A"/>
                </a:solidFill>
                <a:latin typeface="Arimo" panose="020B0604020202020204"/>
                <a:ea typeface="Arimo" panose="020B0604020202020204"/>
                <a:cs typeface="Arimo" panose="020B0604020202020204"/>
                <a:sym typeface="Arimo" panose="020B0604020202020204"/>
              </a:rPr>
              <a:t>Hỗ trợ đổi trả hàng</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marL="594360" lvl="1" indent="-297180" algn="just">
              <a:lnSpc>
                <a:spcPts val="4125"/>
              </a:lnSpc>
              <a:buFont typeface="Arial" panose="020B0604020202020204"/>
              <a:buChar char="•"/>
            </a:pPr>
            <a:r>
              <a:rPr lang="en-US" sz="2750">
                <a:solidFill>
                  <a:srgbClr val="3F3E3A"/>
                </a:solidFill>
                <a:latin typeface="Arimo" panose="020B0604020202020204"/>
                <a:ea typeface="Arimo" panose="020B0604020202020204"/>
                <a:cs typeface="Arimo" panose="020B0604020202020204"/>
                <a:sym typeface="Arimo" panose="020B0604020202020204"/>
              </a:rPr>
              <a:t>Trang liên hệ: Địa chỉ cửa hàng, hotline, email.</a:t>
            </a:r>
            <a:endParaRPr lang="en-US" sz="2750">
              <a:solidFill>
                <a:srgbClr val="3F3E3A"/>
              </a:solidFill>
              <a:latin typeface="Arimo" panose="020B0604020202020204"/>
              <a:ea typeface="Arimo" panose="020B0604020202020204"/>
              <a:cs typeface="Arimo" panose="020B0604020202020204"/>
              <a:sym typeface="Arimo" panose="020B0604020202020204"/>
            </a:endParaRPr>
          </a:p>
          <a:p>
            <a:pPr algn="just">
              <a:lnSpc>
                <a:spcPts val="4430"/>
              </a:lnSpc>
            </a:p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3779453" y="8945864"/>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4819990" y="-73836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8606696">
            <a:off x="-1052764" y="614311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635274" y="2061448"/>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4676662" y="1536536"/>
            <a:ext cx="8934676" cy="1106974"/>
          </a:xfrm>
          <a:prstGeom prst="rect">
            <a:avLst/>
          </a:prstGeom>
        </p:spPr>
        <p:txBody>
          <a:bodyPr lIns="0" tIns="0" rIns="0" bIns="0" rtlCol="0" anchor="t">
            <a:spAutoFit/>
          </a:bodyPr>
          <a:lstStyle/>
          <a:p>
            <a:pPr marL="0" lvl="0" indent="0" algn="ctr">
              <a:lnSpc>
                <a:spcPts val="8525"/>
              </a:lnSpc>
            </a:pPr>
            <a:r>
              <a:rPr lang="en-US" sz="768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rPr>
              <a:t>ĐỐI TƯỢNG PHỤC VỤ</a:t>
            </a:r>
            <a:endParaRPr lang="en-US" sz="768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endParaRPr>
          </a:p>
        </p:txBody>
      </p:sp>
      <p:sp>
        <p:nvSpPr>
          <p:cNvPr id="13" name="TextBox 13"/>
          <p:cNvSpPr txBox="1"/>
          <p:nvPr/>
        </p:nvSpPr>
        <p:spPr>
          <a:xfrm>
            <a:off x="3007162" y="3122091"/>
            <a:ext cx="13174920" cy="5794672"/>
          </a:xfrm>
          <a:prstGeom prst="rect">
            <a:avLst/>
          </a:prstGeom>
        </p:spPr>
        <p:txBody>
          <a:bodyPr lIns="0" tIns="0" rIns="0" bIns="0" rtlCol="0" anchor="t">
            <a:spAutoFit/>
          </a:bodyPr>
          <a:lstStyle/>
          <a:p>
            <a:pPr marL="1047115" lvl="1" indent="-523240" algn="just">
              <a:lnSpc>
                <a:spcPts val="6645"/>
              </a:lnSpc>
              <a:buFont typeface="Arial" panose="020B0604020202020204"/>
              <a:buChar char="•"/>
            </a:pPr>
            <a:r>
              <a:rPr lang="en-US" sz="4850">
                <a:solidFill>
                  <a:srgbClr val="3F3E3A"/>
                </a:solidFill>
                <a:latin typeface="Sansita Regular" panose="03060502030602020506"/>
                <a:ea typeface="Sansita Regular" panose="03060502030602020506"/>
                <a:cs typeface="Sansita Regular" panose="03060502030602020506"/>
                <a:sym typeface="Sansita Regular" panose="03060502030602020506"/>
              </a:rPr>
              <a:t>Nhân viên văn phòng, học sinh, sinh viên yêu thích cây mini để bàn.</a:t>
            </a:r>
            <a:endParaRPr lang="en-US" sz="485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1047115" lvl="1" indent="-523240" algn="just">
              <a:lnSpc>
                <a:spcPts val="6645"/>
              </a:lnSpc>
              <a:buFont typeface="Arial" panose="020B0604020202020204"/>
              <a:buChar char="•"/>
            </a:pPr>
            <a:r>
              <a:rPr lang="en-US" sz="4850">
                <a:solidFill>
                  <a:srgbClr val="3F3E3A"/>
                </a:solidFill>
                <a:latin typeface="Sansita Regular" panose="03060502030602020506"/>
                <a:ea typeface="Sansita Regular" panose="03060502030602020506"/>
                <a:cs typeface="Sansita Regular" panose="03060502030602020506"/>
                <a:sym typeface="Sansita Regular" panose="03060502030602020506"/>
              </a:rPr>
              <a:t>Các hộ gia đình muốn trang trí không gian nhỏ (ban công, kệ sách, bàn làm việc).</a:t>
            </a:r>
            <a:endParaRPr lang="en-US" sz="485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1047115" lvl="1" indent="-523240" algn="just">
              <a:lnSpc>
                <a:spcPts val="6645"/>
              </a:lnSpc>
              <a:buFont typeface="Arial" panose="020B0604020202020204"/>
              <a:buChar char="•"/>
            </a:pPr>
            <a:r>
              <a:rPr lang="en-US" sz="4850">
                <a:solidFill>
                  <a:srgbClr val="3F3E3A"/>
                </a:solidFill>
                <a:latin typeface="Sansita Regular" panose="03060502030602020506"/>
                <a:ea typeface="Sansita Regular" panose="03060502030602020506"/>
                <a:cs typeface="Sansita Regular" panose="03060502030602020506"/>
                <a:sym typeface="Sansita Regular" panose="03060502030602020506"/>
              </a:rPr>
              <a:t>Người mua cây làm quà tặng dịp sinh nhật, lễ Tết, tân gia.</a:t>
            </a:r>
            <a:endParaRPr lang="en-US" sz="485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979170" lvl="1" indent="-489585" algn="just">
              <a:lnSpc>
                <a:spcPts val="6215"/>
              </a:lnSpc>
              <a:buFont typeface="Arial" panose="020B0604020202020204"/>
              <a:buChar char="•"/>
            </a:pPr>
            <a:r>
              <a:rPr lang="en-US" sz="4535">
                <a:solidFill>
                  <a:srgbClr val="3F3E3A"/>
                </a:solidFill>
                <a:latin typeface="Sansita Regular" panose="03060502030602020506"/>
                <a:ea typeface="Sansita Regular" panose="03060502030602020506"/>
                <a:cs typeface="Sansita Regular" panose="03060502030602020506"/>
                <a:sym typeface="Sansita Regular" panose="03060502030602020506"/>
              </a:rPr>
              <a:t>Các doanh nghiệp trang trí văn phòng với cây mini.</a:t>
            </a:r>
            <a:endParaRPr lang="en-US" sz="4535">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D"/>
        </a:solidFill>
        <a:effectLst/>
      </p:bgPr>
    </p:bg>
    <p:spTree>
      <p:nvGrpSpPr>
        <p:cNvPr id="1" name=""/>
        <p:cNvGrpSpPr/>
        <p:nvPr/>
      </p:nvGrpSpPr>
      <p:grpSpPr>
        <a:xfrm>
          <a:off x="0" y="0"/>
          <a:ext cx="0" cy="0"/>
          <a:chOff x="0" y="0"/>
          <a:chExt cx="0" cy="0"/>
        </a:xfrm>
      </p:grpSpPr>
      <p:sp>
        <p:nvSpPr>
          <p:cNvPr id="2" name="Freeform 2"/>
          <p:cNvSpPr/>
          <p:nvPr/>
        </p:nvSpPr>
        <p:spPr>
          <a:xfrm rot="-1741158">
            <a:off x="-13990866" y="7410331"/>
            <a:ext cx="22192400" cy="18803015"/>
          </a:xfrm>
          <a:custGeom>
            <a:avLst/>
            <a:gdLst/>
            <a:ahLst/>
            <a:cxnLst/>
            <a:rect l="l" t="t" r="r" b="b"/>
            <a:pathLst>
              <a:path w="22192400" h="18803015">
                <a:moveTo>
                  <a:pt x="0" y="0"/>
                </a:moveTo>
                <a:lnTo>
                  <a:pt x="22192400" y="0"/>
                </a:lnTo>
                <a:lnTo>
                  <a:pt x="22192400" y="18803015"/>
                </a:lnTo>
                <a:lnTo>
                  <a:pt x="0" y="18803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001377" y="8021562"/>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10489" y="-4762439"/>
            <a:ext cx="9704333" cy="8222217"/>
          </a:xfrm>
          <a:custGeom>
            <a:avLst/>
            <a:gdLst/>
            <a:ahLst/>
            <a:cxnLst/>
            <a:rect l="l" t="t" r="r" b="b"/>
            <a:pathLst>
              <a:path w="9704333" h="8222217">
                <a:moveTo>
                  <a:pt x="0" y="0"/>
                </a:moveTo>
                <a:lnTo>
                  <a:pt x="9704333" y="0"/>
                </a:lnTo>
                <a:lnTo>
                  <a:pt x="9704333" y="8222216"/>
                </a:lnTo>
                <a:lnTo>
                  <a:pt x="0" y="8222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61906">
            <a:off x="14819990" y="-738367"/>
            <a:ext cx="4285331" cy="5101584"/>
          </a:xfrm>
          <a:custGeom>
            <a:avLst/>
            <a:gdLst/>
            <a:ahLst/>
            <a:cxnLst/>
            <a:rect l="l" t="t" r="r" b="b"/>
            <a:pathLst>
              <a:path w="4285331" h="5101584">
                <a:moveTo>
                  <a:pt x="0" y="0"/>
                </a:moveTo>
                <a:lnTo>
                  <a:pt x="4285331" y="0"/>
                </a:lnTo>
                <a:lnTo>
                  <a:pt x="4285331" y="5101584"/>
                </a:lnTo>
                <a:lnTo>
                  <a:pt x="0" y="51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734308">
            <a:off x="16076267" y="6636509"/>
            <a:ext cx="2366067" cy="4114800"/>
          </a:xfrm>
          <a:custGeom>
            <a:avLst/>
            <a:gdLst/>
            <a:ahLst/>
            <a:cxnLst/>
            <a:rect l="l" t="t" r="r" b="b"/>
            <a:pathLst>
              <a:path w="2366067" h="4114800">
                <a:moveTo>
                  <a:pt x="0" y="0"/>
                </a:moveTo>
                <a:lnTo>
                  <a:pt x="2366066" y="0"/>
                </a:lnTo>
                <a:lnTo>
                  <a:pt x="236606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216679">
            <a:off x="-4402916" y="-6914414"/>
            <a:ext cx="9704333" cy="8222217"/>
          </a:xfrm>
          <a:custGeom>
            <a:avLst/>
            <a:gdLst/>
            <a:ahLst/>
            <a:cxnLst/>
            <a:rect l="l" t="t" r="r" b="b"/>
            <a:pathLst>
              <a:path w="9704333" h="8222217">
                <a:moveTo>
                  <a:pt x="0" y="0"/>
                </a:moveTo>
                <a:lnTo>
                  <a:pt x="9704333" y="0"/>
                </a:lnTo>
                <a:lnTo>
                  <a:pt x="9704333" y="8222217"/>
                </a:lnTo>
                <a:lnTo>
                  <a:pt x="0" y="8222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49653">
            <a:off x="146161" y="-987398"/>
            <a:ext cx="2366067" cy="4114800"/>
          </a:xfrm>
          <a:custGeom>
            <a:avLst/>
            <a:gdLst/>
            <a:ahLst/>
            <a:cxnLst/>
            <a:rect l="l" t="t" r="r" b="b"/>
            <a:pathLst>
              <a:path w="2366067" h="4114800">
                <a:moveTo>
                  <a:pt x="0" y="0"/>
                </a:moveTo>
                <a:lnTo>
                  <a:pt x="2366067" y="0"/>
                </a:lnTo>
                <a:lnTo>
                  <a:pt x="236606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8606696">
            <a:off x="-1796921" y="5917881"/>
            <a:ext cx="4285331" cy="5101584"/>
          </a:xfrm>
          <a:custGeom>
            <a:avLst/>
            <a:gdLst/>
            <a:ahLst/>
            <a:cxnLst/>
            <a:rect l="l" t="t" r="r" b="b"/>
            <a:pathLst>
              <a:path w="4285331" h="5101584">
                <a:moveTo>
                  <a:pt x="0" y="0"/>
                </a:moveTo>
                <a:lnTo>
                  <a:pt x="4285330" y="0"/>
                </a:lnTo>
                <a:lnTo>
                  <a:pt x="4285330" y="5101585"/>
                </a:lnTo>
                <a:lnTo>
                  <a:pt x="0" y="51015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048725" y="1611174"/>
            <a:ext cx="1725176" cy="1848603"/>
          </a:xfrm>
          <a:custGeom>
            <a:avLst/>
            <a:gdLst/>
            <a:ahLst/>
            <a:cxnLst/>
            <a:rect l="l" t="t" r="r" b="b"/>
            <a:pathLst>
              <a:path w="1725176" h="1848603">
                <a:moveTo>
                  <a:pt x="0" y="0"/>
                </a:moveTo>
                <a:lnTo>
                  <a:pt x="1725176" y="0"/>
                </a:lnTo>
                <a:lnTo>
                  <a:pt x="1725176" y="1848603"/>
                </a:lnTo>
                <a:lnTo>
                  <a:pt x="0" y="1848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9251" y="-2915126"/>
            <a:ext cx="4527591" cy="4527591"/>
          </a:xfrm>
          <a:custGeom>
            <a:avLst/>
            <a:gdLst/>
            <a:ahLst/>
            <a:cxnLst/>
            <a:rect l="l" t="t" r="r" b="b"/>
            <a:pathLst>
              <a:path w="4527591" h="4527591">
                <a:moveTo>
                  <a:pt x="0" y="0"/>
                </a:moveTo>
                <a:lnTo>
                  <a:pt x="4527591" y="0"/>
                </a:lnTo>
                <a:lnTo>
                  <a:pt x="4527591" y="4527591"/>
                </a:lnTo>
                <a:lnTo>
                  <a:pt x="0" y="452759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TextBox 12"/>
          <p:cNvSpPr txBox="1"/>
          <p:nvPr/>
        </p:nvSpPr>
        <p:spPr>
          <a:xfrm>
            <a:off x="4541945" y="1127152"/>
            <a:ext cx="8934676" cy="1106974"/>
          </a:xfrm>
          <a:prstGeom prst="rect">
            <a:avLst/>
          </a:prstGeom>
        </p:spPr>
        <p:txBody>
          <a:bodyPr lIns="0" tIns="0" rIns="0" bIns="0" rtlCol="0" anchor="t">
            <a:spAutoFit/>
          </a:bodyPr>
          <a:lstStyle/>
          <a:p>
            <a:pPr marL="0" lvl="0" indent="0" algn="ctr">
              <a:lnSpc>
                <a:spcPts val="8525"/>
              </a:lnSpc>
            </a:pPr>
            <a:r>
              <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rPr>
              <a:t>PHÂN TÍCH HỆ THỐNG</a:t>
            </a:r>
            <a:endParaRPr lang="en-US" sz="76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3" name="TextBox 13"/>
          <p:cNvSpPr txBox="1"/>
          <p:nvPr/>
        </p:nvSpPr>
        <p:spPr>
          <a:xfrm>
            <a:off x="2658110" y="2515870"/>
            <a:ext cx="7784465" cy="666115"/>
          </a:xfrm>
          <a:prstGeom prst="rect">
            <a:avLst/>
          </a:prstGeom>
        </p:spPr>
        <p:txBody>
          <a:bodyPr wrap="square" lIns="0" tIns="0" rIns="0" bIns="0" rtlCol="0" anchor="t">
            <a:spAutoFit/>
          </a:bodyPr>
          <a:lstStyle/>
          <a:p>
            <a:pPr algn="ctr">
              <a:lnSpc>
                <a:spcPts val="5195"/>
              </a:lnSpc>
              <a:spcBef>
                <a:spcPct val="0"/>
              </a:spcBef>
            </a:pPr>
            <a:r>
              <a:rPr lang="en-US" sz="468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rPr>
              <a:t>YÊU CẦU CHỨC NĂNG</a:t>
            </a:r>
            <a:endParaRPr lang="en-US" sz="4680" b="1">
              <a:solidFill>
                <a:srgbClr val="3F3E3A"/>
              </a:solidFill>
              <a:latin typeface="Sansita Regular Bold" panose="03060602030702020506"/>
              <a:ea typeface="Sansita Regular Bold" panose="03060602030702020506"/>
              <a:cs typeface="Sansita Regular Bold" panose="03060602030702020506"/>
              <a:sym typeface="Sansita Regular Bold" panose="03060602030702020506"/>
            </a:endParaRPr>
          </a:p>
        </p:txBody>
      </p:sp>
      <p:sp>
        <p:nvSpPr>
          <p:cNvPr id="14" name="TextBox 14"/>
          <p:cNvSpPr txBox="1"/>
          <p:nvPr/>
        </p:nvSpPr>
        <p:spPr>
          <a:xfrm>
            <a:off x="3312795" y="3395980"/>
            <a:ext cx="6979285" cy="608965"/>
          </a:xfrm>
          <a:prstGeom prst="rect">
            <a:avLst/>
          </a:prstGeom>
        </p:spPr>
        <p:txBody>
          <a:bodyPr wrap="square" lIns="0" tIns="0" rIns="0" bIns="0" rtlCol="0" anchor="t">
            <a:spAutoFit/>
          </a:bodyPr>
          <a:lstStyle/>
          <a:p>
            <a:pPr algn="ctr">
              <a:lnSpc>
                <a:spcPts val="4750"/>
              </a:lnSpc>
              <a:spcBef>
                <a:spcPct val="0"/>
              </a:spcBef>
            </a:pPr>
            <a:r>
              <a:rPr lang="en-US" sz="4280">
                <a:solidFill>
                  <a:srgbClr val="3F3E3A"/>
                </a:solidFill>
                <a:latin typeface="Sansita Regular" panose="03060502030602020506"/>
                <a:ea typeface="Sansita Regular" panose="03060502030602020506"/>
                <a:cs typeface="Sansita Regular" panose="03060502030602020506"/>
                <a:sym typeface="Sansita Regular" panose="03060502030602020506"/>
              </a:rPr>
              <a:t>Đối với khách hàng</a:t>
            </a:r>
            <a:endParaRPr lang="en-US" sz="42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
        <p:nvSpPr>
          <p:cNvPr id="15" name="TextBox 15"/>
          <p:cNvSpPr txBox="1"/>
          <p:nvPr/>
        </p:nvSpPr>
        <p:spPr>
          <a:xfrm>
            <a:off x="2416402" y="4051642"/>
            <a:ext cx="14546254" cy="5304340"/>
          </a:xfrm>
          <a:prstGeom prst="rect">
            <a:avLst/>
          </a:prstGeom>
        </p:spPr>
        <p:txBody>
          <a:bodyPr lIns="0" tIns="0" rIns="0" bIns="0" rtlCol="0" anchor="t">
            <a:spAutoFit/>
          </a:bodyPr>
          <a:lstStyle/>
          <a:p>
            <a:pPr marL="838200" lvl="1" indent="-419100" algn="l">
              <a:lnSpc>
                <a:spcPts val="6015"/>
              </a:lnSpc>
              <a:buFont typeface="Arial" panose="020B0604020202020204"/>
              <a:buChar char="•"/>
            </a:pPr>
            <a:r>
              <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rPr>
              <a:t>Đăng ký/Đăng nhập: Tạo tài khoản hoặc đăng nhập để mua hàng.</a:t>
            </a:r>
            <a:endPar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838200" lvl="1" indent="-419100" algn="l">
              <a:lnSpc>
                <a:spcPts val="6015"/>
              </a:lnSpc>
              <a:buFont typeface="Arial" panose="020B0604020202020204"/>
              <a:buChar char="•"/>
            </a:pPr>
            <a:r>
              <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rPr>
              <a:t>Tìm kiếm sản phẩm: Tìm kiếm cây cảnh theo tên.</a:t>
            </a:r>
            <a:endPar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838200" lvl="1" indent="-419100" algn="l">
              <a:lnSpc>
                <a:spcPts val="6015"/>
              </a:lnSpc>
              <a:buFont typeface="Arial" panose="020B0604020202020204"/>
              <a:buChar char="•"/>
            </a:pPr>
            <a:r>
              <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rPr>
              <a:t>Xem chi tiết sản phẩm: Xem thông tin, hình ảnh, và giá cả của cây.</a:t>
            </a:r>
            <a:endPar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838200" lvl="1" indent="-419100" algn="l">
              <a:lnSpc>
                <a:spcPts val="6015"/>
              </a:lnSpc>
              <a:buFont typeface="Arial" panose="020B0604020202020204"/>
              <a:buChar char="•"/>
            </a:pPr>
            <a:r>
              <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rPr>
              <a:t>Quản lý giỏ hàng: Thêm, xóa, hoặc cập nhật số lượng sản phẩm trong giỏ.</a:t>
            </a:r>
            <a:endPar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838200" lvl="1" indent="-419100" algn="l">
              <a:lnSpc>
                <a:spcPts val="6015"/>
              </a:lnSpc>
              <a:buFont typeface="Arial" panose="020B0604020202020204"/>
              <a:buChar char="•"/>
            </a:pPr>
            <a:r>
              <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rPr>
              <a:t>Đặt hàng: Tạo đơn hàng và đặt hàng</a:t>
            </a:r>
            <a:endPar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a:p>
            <a:pPr marL="838200" lvl="1" indent="-419100" algn="l">
              <a:lnSpc>
                <a:spcPts val="6015"/>
              </a:lnSpc>
              <a:buFont typeface="Arial" panose="020B0604020202020204"/>
              <a:buChar char="•"/>
            </a:pPr>
            <a:r>
              <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rPr>
              <a:t>Xem lịch sử đơn hàng: Theo dõi trạng thái đơn hàng.</a:t>
            </a:r>
            <a:endParaRPr lang="en-US" sz="3880">
              <a:solidFill>
                <a:srgbClr val="3F3E3A"/>
              </a:solidFill>
              <a:latin typeface="Sansita Regular" panose="03060502030602020506"/>
              <a:ea typeface="Sansita Regular" panose="03060502030602020506"/>
              <a:cs typeface="Sansita Regular" panose="03060502030602020506"/>
              <a:sym typeface="Sansita Regular" panose="03060502030602020506"/>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6448</Words>
  <Application>WPS Slides</Application>
  <PresentationFormat>On-screen Show (4:3)</PresentationFormat>
  <Paragraphs>227</Paragraphs>
  <Slides>34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Arial</vt:lpstr>
      <vt:lpstr>SimSun</vt:lpstr>
      <vt:lpstr>Wingdings</vt:lpstr>
      <vt:lpstr>Sansita Regular</vt:lpstr>
      <vt:lpstr>Feel Free Playful</vt:lpstr>
      <vt:lpstr>Sansita Regular Bold</vt:lpstr>
      <vt:lpstr>Arial</vt:lpstr>
      <vt:lpstr>Arimo</vt:lpstr>
      <vt:lpstr>Microsoft YaHei</vt:lpstr>
      <vt:lpstr>Arial Unicode MS</vt:lpstr>
      <vt:lpstr>Calibri</vt:lpstr>
      <vt:lpstr>Arimo Bold</vt:lpstr>
      <vt:lpstr>Varela Round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Beige Aesthetic Leaf and Blob Project Presentation</dc:title>
  <dc:creator/>
  <cp:lastModifiedBy>Giang Nguyễn Thị Hương</cp:lastModifiedBy>
  <cp:revision>5</cp:revision>
  <dcterms:created xsi:type="dcterms:W3CDTF">2006-08-16T00:00:00Z</dcterms:created>
  <dcterms:modified xsi:type="dcterms:W3CDTF">2025-05-05T09:58:54Z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3A05FE98580B417EBD952CCED682283A_13</vt:lpwstr>
  </property>
  <property fmtid="{D5CDD505-2E9C-101B-9397-08002B2CF9AE}" pid="3" name="KSOProductBuildVer">
    <vt:lpwstr>1033-12.2.0.20795</vt:lpwstr>
  </property>
</Properties>
</file>